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2" r:id="rId5"/>
    <p:sldId id="263" r:id="rId6"/>
    <p:sldId id="261" r:id="rId7"/>
    <p:sldId id="266" r:id="rId8"/>
    <p:sldId id="258" r:id="rId9"/>
    <p:sldId id="264" r:id="rId10"/>
    <p:sldId id="265" r:id="rId11"/>
    <p:sldId id="267" r:id="rId12"/>
    <p:sldId id="268" r:id="rId13"/>
    <p:sldId id="278" r:id="rId14"/>
    <p:sldId id="279" r:id="rId15"/>
    <p:sldId id="286" r:id="rId16"/>
    <p:sldId id="287" r:id="rId17"/>
    <p:sldId id="280" r:id="rId18"/>
    <p:sldId id="289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6"/>
    <a:srgbClr val="92D050"/>
    <a:srgbClr val="FFFFFF"/>
    <a:srgbClr val="EBC3C3"/>
    <a:srgbClr val="DF9D9D"/>
    <a:srgbClr val="104862"/>
    <a:srgbClr val="7F7F7F"/>
    <a:srgbClr val="8AACE9"/>
    <a:srgbClr val="547AC0"/>
    <a:srgbClr val="63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3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E7EE8-4E65-469F-9741-B6CAEA1C5412}" type="datetimeFigureOut">
              <a:rPr lang="en-GB" smtClean="0"/>
              <a:t>24/02/2024</a:t>
            </a:fld>
            <a:endParaRPr lang="en-GB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5E888-83B9-4000-9843-8632AD81EE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67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46C6A-441C-D5D4-4ECE-34CBFA342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181DE8-1DB5-C2BB-67B5-31497DC6B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CE6BB-424C-CC38-036E-5298F386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7C69D-EB5A-4FB3-9062-1EAF32D8856E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2478-E33D-7316-6C93-B4FC2C84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A09BB-5581-75F6-1E5A-F39CCBEF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80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236CA7-6298-BBBC-7758-7C0D6CCD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9603-9EA9-433D-B53F-AEF57D2E9700}" type="datetime1">
              <a:rPr lang="en-GB" smtClean="0"/>
              <a:t>24/02/2024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BDB499-A87D-140D-5712-EA3C6C26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F5190-CE17-BBCB-2BF6-EF1F31F4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726930" cy="365125"/>
          </a:xfrm>
        </p:spPr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5010B24-3659-BCAE-3609-49F44AF6F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9" t="79074" r="10731" b="892"/>
          <a:stretch/>
        </p:blipFill>
        <p:spPr>
          <a:xfrm>
            <a:off x="10312688" y="6131984"/>
            <a:ext cx="2082223" cy="845608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E627813-4472-C1F5-3B47-4E0219A009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5" t="53125" r="45261" b="892"/>
          <a:stretch/>
        </p:blipFill>
        <p:spPr>
          <a:xfrm>
            <a:off x="11526467" y="5049837"/>
            <a:ext cx="441551" cy="185631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74BBB1D-C742-0EE5-DE82-C1965531E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3754" r="75135" b="263"/>
          <a:stretch/>
        </p:blipFill>
        <p:spPr>
          <a:xfrm>
            <a:off x="-336551" y="5075237"/>
            <a:ext cx="1055769" cy="1856316"/>
          </a:xfrm>
          <a:prstGeom prst="rect">
            <a:avLst/>
          </a:prstGeom>
        </p:spPr>
      </p:pic>
      <p:pic>
        <p:nvPicPr>
          <p:cNvPr id="8" name="그림 7" descr="상징, 픽셀이(가) 표시된 사진&#10;&#10;자동 생성된 설명">
            <a:extLst>
              <a:ext uri="{FF2B5EF4-FFF2-40B4-BE49-F238E27FC236}">
                <a16:creationId xmlns:a16="http://schemas.microsoft.com/office/drawing/2014/main" id="{69E2136F-E1B8-B506-AF0B-21236908DA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" y="6452556"/>
            <a:ext cx="724188" cy="724188"/>
          </a:xfrm>
          <a:prstGeom prst="rect">
            <a:avLst/>
          </a:prstGeom>
        </p:spPr>
      </p:pic>
      <p:pic>
        <p:nvPicPr>
          <p:cNvPr id="9" name="그림 8" descr="상징, 픽셀이(가) 표시된 사진&#10;&#10;자동 생성된 설명">
            <a:extLst>
              <a:ext uri="{FF2B5EF4-FFF2-40B4-BE49-F238E27FC236}">
                <a16:creationId xmlns:a16="http://schemas.microsoft.com/office/drawing/2014/main" id="{62DF5C02-DF53-E7D1-9B98-E23C0F406E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30" y="6452556"/>
            <a:ext cx="724188" cy="724188"/>
          </a:xfrm>
          <a:prstGeom prst="rect">
            <a:avLst/>
          </a:prstGeom>
        </p:spPr>
      </p:pic>
      <p:pic>
        <p:nvPicPr>
          <p:cNvPr id="10" name="그림 9" descr="상징, 스크린샷, 픽셀이(가) 표시된 사진&#10;&#10;자동 생성된 설명">
            <a:extLst>
              <a:ext uri="{FF2B5EF4-FFF2-40B4-BE49-F238E27FC236}">
                <a16:creationId xmlns:a16="http://schemas.microsoft.com/office/drawing/2014/main" id="{908A072D-0379-A9B4-75D0-2A615F102E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22" y="6452556"/>
            <a:ext cx="724189" cy="7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6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9678-7607-2CDC-D64A-8A26D41D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42499-A219-7E00-2056-28C50DF2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D7741-96E7-0AA5-5476-3E39A45AD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8A61A-25E2-D59A-018C-2B5BB5E9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B375-6386-49F8-B587-DC9550A3F792}" type="datetime1">
              <a:rPr lang="en-GB" smtClean="0"/>
              <a:t>24/02/2024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ED1731-859D-DCC9-8A82-F2763D7C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105EED-13FA-4C32-554E-524029A4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605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C5E44-C1A6-D11B-74B1-010D90E3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F28670-2554-F6B8-B4AC-A0915F0B3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35A4A9-16C6-30E3-4939-FAD8AEC40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5BDD7A-0E05-920E-D2D3-99F12562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76A5-A2F6-4F46-A2A0-E1CCCA04BFBA}" type="datetime1">
              <a:rPr lang="en-GB" smtClean="0"/>
              <a:t>24/02/2024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CA92E7-9B31-AAB4-D8F9-4D8D8CC0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DEA7E6-C0F4-09A6-5BB9-14DD2B86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9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C5851-2BCE-D2E2-8835-64FDE9D3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2AC52B-983F-29FE-F25A-4E2759097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545C6-2DB8-1A77-76ED-B6448F59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1B26-DCE5-41FA-839F-2A54DE8D1A3E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07128-269B-867D-BBBA-648DF839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6D033-E718-BCE0-6B21-DF1B4C0D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179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DA3CEC-D537-33DF-F006-1EA14115A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2315B0-8B54-8F18-D2AB-E875D794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F70A5-4B0A-99FA-112F-1856107ED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1FB34-4163-462F-8FCE-63C06BA5EA43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100A2-8FDB-EB37-A2C4-B81591F0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1BDEE-2F72-F6BF-9F98-8D81473A0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69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5" descr="하늘, 블루, 하늘빛, 일렉트릭 블루이(가) 표시된 사진&#10;&#10;자동 생성된 설명">
            <a:extLst>
              <a:ext uri="{FF2B5EF4-FFF2-40B4-BE49-F238E27FC236}">
                <a16:creationId xmlns:a16="http://schemas.microsoft.com/office/drawing/2014/main" id="{8DA0B974-36DA-5EDB-B224-E927CB561D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3570973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0A2E053D-BA64-9DC3-A41D-CA12A6EDE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387"/>
            <a:ext cx="12192000" cy="6858000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CDCAB5C-8DB8-A53F-604F-C035D5248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9" t="79074" r="10731" b="892"/>
          <a:stretch/>
        </p:blipFill>
        <p:spPr>
          <a:xfrm>
            <a:off x="10312688" y="6131984"/>
            <a:ext cx="2082223" cy="8456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979BAD-5A19-9FF5-7B1E-F3DE2EB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1008"/>
          </a:xfrm>
        </p:spPr>
        <p:txBody>
          <a:bodyPr>
            <a:normAutofit/>
          </a:bodyPr>
          <a:lstStyle>
            <a:lvl1pPr>
              <a:defRPr sz="3600">
                <a:latin typeface="Noto Sans KR Black" panose="020B0200000000000000" pitchFamily="50" charset="-127"/>
                <a:ea typeface="Noto Sans KR Black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3B58B-DF54-14E7-5383-B42D6FDD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929"/>
            <a:ext cx="10515600" cy="4223034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4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909DB-B495-E815-AAFA-75FAB1D9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B079-76C0-4277-A0D3-8BD70164ADA8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3755D-3C03-4E17-1D7F-DDB7820E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8E33D-79CA-6FFB-2842-9BC70AA7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03400" cy="365125"/>
          </a:xfrm>
        </p:spPr>
        <p:txBody>
          <a:bodyPr/>
          <a:lstStyle>
            <a:lvl1pPr>
              <a:defRPr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DC675A44-F61E-40BA-8A31-E752D11FBB6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7ECB399-91CC-2FAF-972A-4013DAF048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5" t="53125" r="45261" b="892"/>
          <a:stretch/>
        </p:blipFill>
        <p:spPr>
          <a:xfrm>
            <a:off x="11526467" y="5049837"/>
            <a:ext cx="441551" cy="1856316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FD59969-7275-7EB9-5C0A-3CB1BBC167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t="53754" r="75135" b="263"/>
          <a:stretch/>
        </p:blipFill>
        <p:spPr>
          <a:xfrm>
            <a:off x="-336551" y="5075237"/>
            <a:ext cx="1055769" cy="1856316"/>
          </a:xfrm>
          <a:prstGeom prst="rect">
            <a:avLst/>
          </a:prstGeom>
        </p:spPr>
      </p:pic>
      <p:pic>
        <p:nvPicPr>
          <p:cNvPr id="12" name="그림 11" descr="상징, 픽셀이(가) 표시된 사진&#10;&#10;자동 생성된 설명">
            <a:extLst>
              <a:ext uri="{FF2B5EF4-FFF2-40B4-BE49-F238E27FC236}">
                <a16:creationId xmlns:a16="http://schemas.microsoft.com/office/drawing/2014/main" id="{93455DD0-7D71-BFC1-5FAC-40AE4435A8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" y="6452556"/>
            <a:ext cx="724188" cy="724188"/>
          </a:xfrm>
          <a:prstGeom prst="rect">
            <a:avLst/>
          </a:prstGeom>
        </p:spPr>
      </p:pic>
      <p:pic>
        <p:nvPicPr>
          <p:cNvPr id="13" name="그림 12" descr="상징, 픽셀이(가) 표시된 사진&#10;&#10;자동 생성된 설명">
            <a:extLst>
              <a:ext uri="{FF2B5EF4-FFF2-40B4-BE49-F238E27FC236}">
                <a16:creationId xmlns:a16="http://schemas.microsoft.com/office/drawing/2014/main" id="{10281D78-2946-3D4A-454F-0A231DE766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830" y="6452556"/>
            <a:ext cx="724188" cy="724188"/>
          </a:xfrm>
          <a:prstGeom prst="rect">
            <a:avLst/>
          </a:prstGeom>
        </p:spPr>
      </p:pic>
      <p:pic>
        <p:nvPicPr>
          <p:cNvPr id="15" name="그림 14" descr="상징, 스크린샷, 픽셀이(가) 표시된 사진&#10;&#10;자동 생성된 설명">
            <a:extLst>
              <a:ext uri="{FF2B5EF4-FFF2-40B4-BE49-F238E27FC236}">
                <a16:creationId xmlns:a16="http://schemas.microsoft.com/office/drawing/2014/main" id="{45E990ED-52CE-6D2F-0385-052F28A85EC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22" y="6452556"/>
            <a:ext cx="724189" cy="7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03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5" descr="하늘, 블루, 하늘빛, 일렉트릭 블루이(가) 표시된 사진&#10;&#10;자동 생성된 설명">
            <a:extLst>
              <a:ext uri="{FF2B5EF4-FFF2-40B4-BE49-F238E27FC236}">
                <a16:creationId xmlns:a16="http://schemas.microsoft.com/office/drawing/2014/main" id="{8DA0B974-36DA-5EDB-B224-E927CB561D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3570973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0A2E053D-BA64-9DC3-A41D-CA12A6EDEB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387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979BAD-5A19-9FF5-7B1E-F3DE2EB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1008"/>
          </a:xfrm>
        </p:spPr>
        <p:txBody>
          <a:bodyPr>
            <a:normAutofit/>
          </a:bodyPr>
          <a:lstStyle>
            <a:lvl1pPr>
              <a:defRPr sz="3600">
                <a:latin typeface="Noto Sans KR Black" panose="020B0200000000000000" pitchFamily="50" charset="-127"/>
                <a:ea typeface="Noto Sans KR Black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3B58B-DF54-14E7-5383-B42D6FDD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929"/>
            <a:ext cx="10515600" cy="4223034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4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909DB-B495-E815-AAFA-75FAB1D9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B079-76C0-4277-A0D3-8BD70164ADA8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3755D-3C03-4E17-1D7F-DDB7820E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8E33D-79CA-6FFB-2842-9BC70AA7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DC675A44-F61E-40BA-8A31-E752D11FB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896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F35DB9A-5C3A-537C-3798-B97EF45937C8}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0A2E053D-BA64-9DC3-A41D-CA12A6EDEB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126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979BAD-5A19-9FF5-7B1E-F3DE2EB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1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>
                    <a:lumMod val="40000"/>
                    <a:lumOff val="6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GB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3B58B-DF54-14E7-5383-B42D6FDD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929"/>
            <a:ext cx="10515600" cy="4223034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4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8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909DB-B495-E815-AAFA-75FAB1D9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B079-76C0-4277-A0D3-8BD70164ADA8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3755D-3C03-4E17-1D7F-DDB7820E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8E33D-79CA-6FFB-2842-9BC70AA7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DC675A44-F61E-40BA-8A31-E752D11FBB6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0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58D35-9623-11DD-1109-CE88C03D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05BBB-ECFA-93F8-948E-7583BCBA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BDEF3-EB32-FCFC-0057-DF2712D3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F037-E35A-473B-A847-EF7306DC4C20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A2EC6-BF64-6FDF-E10F-C3399F83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7E771-7BEF-43C8-EC12-0411602F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60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5501E-C9E1-AC24-7BFE-A2762965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130F1-894D-AA3C-7FD4-9FB26B736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FADF1-AC21-4B64-5395-18BD51656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9D4A8-699D-1E11-B19C-CD6654BE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ABA00-CD30-4934-A3D5-5BB95449A112}" type="datetime1">
              <a:rPr lang="en-GB" smtClean="0"/>
              <a:t>24/02/2024</a:t>
            </a:fld>
            <a:endParaRPr lang="en-GB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7F170C-1A06-8587-7986-3CA51E23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6834F3-CF24-3C08-84DF-6CA0DD9B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41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6F4B1-9F33-99F4-90F0-38070DB9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1C717-796D-73DB-A029-0772878CF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E9528-8F89-72FD-93C8-548E4E1EE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B6F868-C8E9-A3C0-A896-1B254699DA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18B246-9FCD-A4C4-32EB-10FEFB120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2D9E18-F90B-F95A-1B49-E89A2B1A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A8F4-AA9F-449A-9DA9-0BB0FE935DA4}" type="datetime1">
              <a:rPr lang="en-GB" smtClean="0"/>
              <a:t>24/02/2024</a:t>
            </a:fld>
            <a:endParaRPr lang="en-GB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491FCE-483A-41FA-9558-26B662F40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BEB979-6B5A-2A16-0452-36A12D84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236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F4AF9-0206-716B-F9E1-24C0B5C1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108D28-742F-707A-8571-0AE7FB11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9F23-ECA1-49F1-B6E9-BDAF0D387E39}" type="datetime1">
              <a:rPr lang="en-GB" smtClean="0"/>
              <a:t>24/02/2024</a:t>
            </a:fld>
            <a:endParaRPr lang="en-GB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8DC692-436B-DF22-99AC-069DBF6E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74D5DB-7C0A-FCC4-CB14-2039B6B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72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236CA7-6298-BBBC-7758-7C0D6CCD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9603-9EA9-433D-B53F-AEF57D2E9700}" type="datetime1">
              <a:rPr lang="en-GB" smtClean="0"/>
              <a:t>24/02/2024</a:t>
            </a:fld>
            <a:endParaRPr lang="en-GB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BDB499-A87D-140D-5712-EA3C6C26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F5190-CE17-BBCB-2BF6-EF1F31F4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26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B69921-8161-9CE2-F68D-E92F20B4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AC30B-E185-469E-A9A4-FCAD206A2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91BE2A-9CB6-A4CD-DBC3-8FB35404A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34269-3723-4071-B248-0EFF9C5BED72}" type="datetime1">
              <a:rPr lang="en-GB" smtClean="0"/>
              <a:t>24/02/2024</a:t>
            </a:fld>
            <a:endParaRPr lang="en-GB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439E0E-8581-860D-BF69-81BF4BD1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FF9FA-067A-4AF9-CB29-4BE6BEE3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675A44-F61E-40BA-8A31-E752D11FBB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5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0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vittin/A-Sta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ACE468-C68A-E6CE-AACA-79B059358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06" b="4791"/>
          <a:stretch/>
        </p:blipFill>
        <p:spPr>
          <a:xfrm>
            <a:off x="2315753" y="1"/>
            <a:ext cx="9876247" cy="6858000"/>
          </a:xfrm>
          <a:prstGeom prst="rect">
            <a:avLst/>
          </a:prstGeom>
        </p:spPr>
      </p:pic>
      <p:pic>
        <p:nvPicPr>
          <p:cNvPr id="7" name="그림 6" descr="라인, 흑백, 패턴, 블랙이(가) 표시된 사진&#10;&#10;자동 생성된 설명">
            <a:extLst>
              <a:ext uri="{FF2B5EF4-FFF2-40B4-BE49-F238E27FC236}">
                <a16:creationId xmlns:a16="http://schemas.microsoft.com/office/drawing/2014/main" id="{A8EFBC58-B195-9D70-CED5-ACA27E1C8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1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564" y="0"/>
            <a:ext cx="12192000" cy="6858000"/>
          </a:xfrm>
          <a:prstGeom prst="rect">
            <a:avLst/>
          </a:prstGeom>
          <a:noFill/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2A86D3B-9182-FD32-AC9B-7C1B192C4A32}"/>
              </a:ext>
            </a:extLst>
          </p:cNvPr>
          <p:cNvSpPr txBox="1">
            <a:spLocks/>
          </p:cNvSpPr>
          <p:nvPr/>
        </p:nvSpPr>
        <p:spPr>
          <a:xfrm>
            <a:off x="497159" y="1172385"/>
            <a:ext cx="9144000" cy="1139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33000">
                      <a:srgbClr val="74C4E9"/>
                    </a:gs>
                    <a:gs pos="68000">
                      <a:schemeClr val="accent1">
                        <a:lumMod val="45000"/>
                        <a:lumOff val="55000"/>
                      </a:schemeClr>
                    </a:gs>
                    <a:gs pos="0">
                      <a:schemeClr val="accent1">
                        <a:lumMod val="45000"/>
                        <a:lumOff val="55000"/>
                        <a:alpha val="0"/>
                      </a:schemeClr>
                    </a:gs>
                  </a:gsLst>
                  <a:lin ang="10800000" scaled="1"/>
                  <a:tileRect/>
                </a:gradFill>
                <a:latin typeface="Roboto Slab Light" pitchFamily="2" charset="0"/>
                <a:ea typeface="Roboto Slab Light" pitchFamily="2" charset="0"/>
              </a:rPr>
              <a:t>Unity Game Dev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D64810-963F-9CEA-1BC7-ED21FA0ED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95" y="1122363"/>
            <a:ext cx="9144000" cy="1139886"/>
          </a:xfrm>
        </p:spPr>
        <p:txBody>
          <a:bodyPr anchor="t">
            <a:normAutofit/>
          </a:bodyPr>
          <a:lstStyle/>
          <a:p>
            <a:pPr algn="l"/>
            <a:r>
              <a:rPr lang="en-GB" dirty="0">
                <a:latin typeface="Roboto Slab Light" pitchFamily="2" charset="0"/>
                <a:ea typeface="Roboto Slab Light" pitchFamily="2" charset="0"/>
              </a:rPr>
              <a:t>Unity Game Dev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2FBDC5CC-03D3-355C-2DC4-22416E22E7D7}"/>
              </a:ext>
            </a:extLst>
          </p:cNvPr>
          <p:cNvSpPr txBox="1">
            <a:spLocks/>
          </p:cNvSpPr>
          <p:nvPr/>
        </p:nvSpPr>
        <p:spPr>
          <a:xfrm>
            <a:off x="509859" y="227494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  <a:latin typeface="Roboto Slab Black" pitchFamily="2" charset="0"/>
                <a:ea typeface="Roboto Slab Black" pitchFamily="2" charset="0"/>
              </a:rPr>
              <a:t>YCC 2023.4 ~ 2024.2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  <a:latin typeface="Roboto Slab Black" pitchFamily="2" charset="0"/>
              <a:ea typeface="Roboto Slab Black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FC598B-6DDE-D3F7-1797-7D3F21A11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159" y="2262249"/>
            <a:ext cx="9144000" cy="1655762"/>
          </a:xfrm>
        </p:spPr>
        <p:txBody>
          <a:bodyPr/>
          <a:lstStyle/>
          <a:p>
            <a:pPr algn="l"/>
            <a:r>
              <a:rPr lang="en-GB" dirty="0">
                <a:latin typeface="Roboto Slab Black" pitchFamily="2" charset="0"/>
                <a:ea typeface="Roboto Slab Black" pitchFamily="2" charset="0"/>
              </a:rPr>
              <a:t>YCC 2023.4 ~ 2024.2</a:t>
            </a: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03531947-AB5F-1483-ECA0-35A52723F751}"/>
              </a:ext>
            </a:extLst>
          </p:cNvPr>
          <p:cNvSpPr txBox="1">
            <a:spLocks/>
          </p:cNvSpPr>
          <p:nvPr/>
        </p:nvSpPr>
        <p:spPr>
          <a:xfrm>
            <a:off x="484459" y="283919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AI 23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류한비</a:t>
            </a:r>
            <a:endParaRPr lang="en-GB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algn="l"/>
            <a:r>
              <a:rPr lang="en-GB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AI 22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윤석준</a:t>
            </a:r>
            <a:endParaRPr lang="en-GB" altLang="ko-KR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algn="l"/>
            <a:endParaRPr lang="en-GB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algn="l"/>
            <a:endParaRPr lang="en-GB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24" name="그림 23" descr="픽셀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36C694DD-516E-7F61-ED2B-AF73C1A62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32532" y="3601194"/>
            <a:ext cx="1523351" cy="1523351"/>
          </a:xfrm>
          <a:prstGeom prst="rect">
            <a:avLst/>
          </a:prstGeom>
        </p:spPr>
      </p:pic>
      <p:pic>
        <p:nvPicPr>
          <p:cNvPr id="1026" name="Picture 2" descr="New Unity logo found in the latest 2021.2 beta : r/Unity3D">
            <a:extLst>
              <a:ext uri="{FF2B5EF4-FFF2-40B4-BE49-F238E27FC236}">
                <a16:creationId xmlns:a16="http://schemas.microsoft.com/office/drawing/2014/main" id="{0804AA32-8A0F-89E6-39BC-1505C740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11" y="5500140"/>
            <a:ext cx="947653" cy="9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nsei Computer Club">
            <a:extLst>
              <a:ext uri="{FF2B5EF4-FFF2-40B4-BE49-F238E27FC236}">
                <a16:creationId xmlns:a16="http://schemas.microsoft.com/office/drawing/2014/main" id="{7A7359A7-D25C-B7F1-F7E6-C612363D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53" y="5697963"/>
            <a:ext cx="1219200" cy="65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0B15F8A-8BE6-13A5-F09E-79077EF173EE}"/>
              </a:ext>
            </a:extLst>
          </p:cNvPr>
          <p:cNvSpPr/>
          <p:nvPr/>
        </p:nvSpPr>
        <p:spPr>
          <a:xfrm>
            <a:off x="-1565563" y="0"/>
            <a:ext cx="121919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16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4C165-3604-729B-D316-2516BA25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</a:t>
            </a:r>
            <a:r>
              <a:rPr lang="ko-KR" altLang="en-US" dirty="0"/>
              <a:t> </a:t>
            </a:r>
            <a:r>
              <a:rPr lang="en-GB" altLang="ko-KR" dirty="0"/>
              <a:t>System</a:t>
            </a:r>
            <a:endParaRPr lang="en-GB" dirty="0"/>
          </a:p>
        </p:txBody>
      </p:sp>
      <p:pic>
        <p:nvPicPr>
          <p:cNvPr id="5" name="2024-02-22 20-33-14">
            <a:hlinkClick r:id="" action="ppaction://media"/>
            <a:extLst>
              <a:ext uri="{FF2B5EF4-FFF2-40B4-BE49-F238E27FC236}">
                <a16:creationId xmlns:a16="http://schemas.microsoft.com/office/drawing/2014/main" id="{D58AF4A4-32F2-A097-1A7C-C23FDE25EC8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932" end="4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4230" y="2133600"/>
            <a:ext cx="7507287" cy="42227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8F6438-16D3-A42F-1CE5-5A971FB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E503D-8936-99FB-FA5A-4149C7562D83}"/>
              </a:ext>
            </a:extLst>
          </p:cNvPr>
          <p:cNvSpPr txBox="1"/>
          <p:nvPr/>
        </p:nvSpPr>
        <p:spPr>
          <a:xfrm>
            <a:off x="480483" y="2133600"/>
            <a:ext cx="35390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타일을 연결해 패턴을 그려 스킬을 발동시키는 시스템</a:t>
            </a:r>
            <a:endParaRPr lang="en-GB" altLang="ko-KR" sz="2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GB" sz="2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GB" sz="3200" dirty="0"/>
              <a:t>→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순발력을 발휘하여 전투 상황에 필요한 스킬을 빠르게</a:t>
            </a: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전략적으로 발동시킬 수 있을 것으로 기대</a:t>
            </a:r>
            <a:endParaRPr lang="en-GB" sz="2400" dirty="0">
              <a:solidFill>
                <a:schemeClr val="accent1">
                  <a:lumMod val="7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58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1E027-4CB0-34C4-5215-D87A255C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dirty="0"/>
              <a:t>Skill</a:t>
            </a:r>
            <a:r>
              <a:rPr lang="ko-KR" altLang="en-US" dirty="0"/>
              <a:t> </a:t>
            </a:r>
            <a:r>
              <a:rPr lang="en-GB" altLang="ko-KR" dirty="0"/>
              <a:t>System</a:t>
            </a:r>
            <a:endParaRPr lang="en-GB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5F859-FF56-43A9-4E50-E7F88593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B287E2-54CA-C7D2-F7D3-FBB21BC9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2032000"/>
            <a:ext cx="4324350" cy="4324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BB265-2660-9E7B-92A5-0654636ED8A3}"/>
              </a:ext>
            </a:extLst>
          </p:cNvPr>
          <p:cNvSpPr txBox="1"/>
          <p:nvPr/>
        </p:nvSpPr>
        <p:spPr>
          <a:xfrm>
            <a:off x="480483" y="2133600"/>
            <a:ext cx="35390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타일을 연결해 패턴을 그려 스킬을 발동시키는 시스템</a:t>
            </a:r>
            <a:endParaRPr lang="en-GB" altLang="ko-KR" sz="2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GB" sz="2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GB" sz="3200" dirty="0"/>
              <a:t>→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순발력을 발휘하여 전투 상황에 필요한 스킬을 빠르게</a:t>
            </a:r>
            <a:r>
              <a:rPr lang="en-GB" altLang="ko-KR" sz="2400" dirty="0">
                <a:solidFill>
                  <a:schemeClr val="accent1">
                    <a:lumMod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전략적으로 발동시킬 수 있을 것으로 기대</a:t>
            </a:r>
            <a:endParaRPr lang="en-GB" sz="2400" dirty="0">
              <a:solidFill>
                <a:schemeClr val="accent1">
                  <a:lumMod val="75000"/>
                </a:schemeClr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73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261A2-43B6-63A4-2E00-3AC5E552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ADFB3B-B9CA-B462-21B0-B8A22036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12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6F0A9-19C3-C8C7-FE9E-5C1F5FCC5A6D}"/>
              </a:ext>
            </a:extLst>
          </p:cNvPr>
          <p:cNvSpPr txBox="1"/>
          <p:nvPr/>
        </p:nvSpPr>
        <p:spPr>
          <a:xfrm>
            <a:off x="626533" y="643466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latin typeface="Roboto Slab Black" pitchFamily="2" charset="0"/>
                <a:ea typeface="Roboto Slab Black" pitchFamily="2" charset="0"/>
              </a:rPr>
              <a:t>3.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6446E-01CF-A12C-1D47-B41258578FE6}"/>
              </a:ext>
            </a:extLst>
          </p:cNvPr>
          <p:cNvSpPr txBox="1"/>
          <p:nvPr/>
        </p:nvSpPr>
        <p:spPr>
          <a:xfrm>
            <a:off x="2607733" y="1243629"/>
            <a:ext cx="642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Roboto Slab Light" pitchFamily="2" charset="0"/>
                <a:ea typeface="Roboto Slab Light" pitchFamily="2" charset="0"/>
              </a:rPr>
              <a:t>Technical Stuffs</a:t>
            </a:r>
          </a:p>
        </p:txBody>
      </p:sp>
    </p:spTree>
    <p:extLst>
      <p:ext uri="{BB962C8B-B14F-4D97-AF65-F5344CB8AC3E}">
        <p14:creationId xmlns:p14="http://schemas.microsoft.com/office/powerpoint/2010/main" val="1721501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A0799-4D4E-EACE-3426-9F5DB94F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Pathfinding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F7A02-F785-95F4-0BDA-52FD8E281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유닛이 맵 상 두 지점을 이동 → 경로 계산 필요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Dijkstra’s Algorithm</a:t>
            </a:r>
          </a:p>
          <a:p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 </a:t>
            </a:r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Algorithm</a:t>
            </a:r>
          </a:p>
          <a:p>
            <a:endParaRPr lang="en-GB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CFE95D-0ED3-241D-7AF9-AB93A811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13</a:t>
            </a:fld>
            <a:endParaRPr lang="en-GB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15A316-DCF3-1BD3-F5C4-3162177A00FD}"/>
              </a:ext>
            </a:extLst>
          </p:cNvPr>
          <p:cNvSpPr/>
          <p:nvPr/>
        </p:nvSpPr>
        <p:spPr>
          <a:xfrm>
            <a:off x="5207001" y="4749800"/>
            <a:ext cx="491066" cy="1066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FFF67F-8099-3091-C5DB-E283C61ABF43}"/>
              </a:ext>
            </a:extLst>
          </p:cNvPr>
          <p:cNvSpPr/>
          <p:nvPr/>
        </p:nvSpPr>
        <p:spPr>
          <a:xfrm>
            <a:off x="7230535" y="4351867"/>
            <a:ext cx="2412998" cy="4741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B04F0-79F0-27DB-01A3-D0D070A87E23}"/>
              </a:ext>
            </a:extLst>
          </p:cNvPr>
          <p:cNvSpPr/>
          <p:nvPr/>
        </p:nvSpPr>
        <p:spPr>
          <a:xfrm>
            <a:off x="6248402" y="3513667"/>
            <a:ext cx="491066" cy="16764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90FBF6-FDAF-5D7E-FAF8-BE012C2AF8C6}"/>
              </a:ext>
            </a:extLst>
          </p:cNvPr>
          <p:cNvSpPr/>
          <p:nvPr/>
        </p:nvSpPr>
        <p:spPr>
          <a:xfrm>
            <a:off x="9093200" y="2878667"/>
            <a:ext cx="550333" cy="1947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7B24F63-262B-5393-F3A2-AB2AE41D36EB}"/>
              </a:ext>
            </a:extLst>
          </p:cNvPr>
          <p:cNvCxnSpPr/>
          <p:nvPr/>
        </p:nvCxnSpPr>
        <p:spPr>
          <a:xfrm flipV="1">
            <a:off x="4478867" y="4445000"/>
            <a:ext cx="508000" cy="6265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88347F-2236-1895-86EC-4FA163236C3F}"/>
              </a:ext>
            </a:extLst>
          </p:cNvPr>
          <p:cNvCxnSpPr>
            <a:cxnSpLocks/>
          </p:cNvCxnSpPr>
          <p:nvPr/>
        </p:nvCxnSpPr>
        <p:spPr>
          <a:xfrm flipH="1">
            <a:off x="4986867" y="4445000"/>
            <a:ext cx="922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066287-90C6-0BCE-5EE6-FD0EE411BB18}"/>
              </a:ext>
            </a:extLst>
          </p:cNvPr>
          <p:cNvCxnSpPr>
            <a:cxnSpLocks/>
          </p:cNvCxnSpPr>
          <p:nvPr/>
        </p:nvCxnSpPr>
        <p:spPr>
          <a:xfrm flipH="1" flipV="1">
            <a:off x="5909733" y="4445000"/>
            <a:ext cx="8468" cy="1066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015E710-37DC-7820-0C90-7974FFB2ABEB}"/>
              </a:ext>
            </a:extLst>
          </p:cNvPr>
          <p:cNvCxnSpPr>
            <a:cxnSpLocks/>
          </p:cNvCxnSpPr>
          <p:nvPr/>
        </p:nvCxnSpPr>
        <p:spPr>
          <a:xfrm flipH="1">
            <a:off x="5918201" y="5511800"/>
            <a:ext cx="1075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F96B1F4-B834-EEE0-4E30-59B92BBEFED3}"/>
              </a:ext>
            </a:extLst>
          </p:cNvPr>
          <p:cNvCxnSpPr>
            <a:cxnSpLocks/>
          </p:cNvCxnSpPr>
          <p:nvPr/>
        </p:nvCxnSpPr>
        <p:spPr>
          <a:xfrm flipV="1">
            <a:off x="6993467" y="4351867"/>
            <a:ext cx="0" cy="1159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DCFFD7-9638-5E40-28FC-0812CF78591E}"/>
              </a:ext>
            </a:extLst>
          </p:cNvPr>
          <p:cNvCxnSpPr>
            <a:cxnSpLocks/>
          </p:cNvCxnSpPr>
          <p:nvPr/>
        </p:nvCxnSpPr>
        <p:spPr>
          <a:xfrm flipH="1">
            <a:off x="6993467" y="2523067"/>
            <a:ext cx="2167466" cy="18287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8A9C2C-99C2-223E-CC8F-65D5E5AC8847}"/>
              </a:ext>
            </a:extLst>
          </p:cNvPr>
          <p:cNvCxnSpPr>
            <a:cxnSpLocks/>
          </p:cNvCxnSpPr>
          <p:nvPr/>
        </p:nvCxnSpPr>
        <p:spPr>
          <a:xfrm>
            <a:off x="9160933" y="2519098"/>
            <a:ext cx="1701800" cy="37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75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3CD1D-3BE3-8F84-71DB-A1893687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14</a:t>
            </a:fld>
            <a:endParaRPr lang="en-GB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7752FF-8BC3-EAFB-AED6-3115E999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1387"/>
            <a:ext cx="11887200" cy="601496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B0D4850-6DF0-BD34-12D3-DF516A2B4068}"/>
              </a:ext>
            </a:extLst>
          </p:cNvPr>
          <p:cNvSpPr/>
          <p:nvPr/>
        </p:nvSpPr>
        <p:spPr>
          <a:xfrm>
            <a:off x="10534650" y="470535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7312DC2-6D95-4767-6682-4D100B36F239}"/>
              </a:ext>
            </a:extLst>
          </p:cNvPr>
          <p:cNvSpPr/>
          <p:nvPr/>
        </p:nvSpPr>
        <p:spPr>
          <a:xfrm>
            <a:off x="9334500" y="3791744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675BBCE-22EE-CAA6-BC5A-03A51BC5549E}"/>
              </a:ext>
            </a:extLst>
          </p:cNvPr>
          <p:cNvSpPr/>
          <p:nvPr/>
        </p:nvSpPr>
        <p:spPr>
          <a:xfrm>
            <a:off x="7473950" y="491490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502256E-5076-1DEA-187E-86B0837881E8}"/>
              </a:ext>
            </a:extLst>
          </p:cNvPr>
          <p:cNvSpPr/>
          <p:nvPr/>
        </p:nvSpPr>
        <p:spPr>
          <a:xfrm>
            <a:off x="4413250" y="507365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1597268-9BB6-35B7-E2AC-F5FAFEAEABB6}"/>
              </a:ext>
            </a:extLst>
          </p:cNvPr>
          <p:cNvSpPr/>
          <p:nvPr/>
        </p:nvSpPr>
        <p:spPr>
          <a:xfrm>
            <a:off x="3676650" y="392430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DBC4F92-44E2-A269-6E8A-E19C7B61A053}"/>
              </a:ext>
            </a:extLst>
          </p:cNvPr>
          <p:cNvSpPr/>
          <p:nvPr/>
        </p:nvSpPr>
        <p:spPr>
          <a:xfrm>
            <a:off x="1384300" y="2838450"/>
            <a:ext cx="419100" cy="419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7C1B30-23FD-A395-9291-EE1586CB1804}"/>
              </a:ext>
            </a:extLst>
          </p:cNvPr>
          <p:cNvCxnSpPr>
            <a:stCxn id="7" idx="1"/>
            <a:endCxn id="8" idx="5"/>
          </p:cNvCxnSpPr>
          <p:nvPr/>
        </p:nvCxnSpPr>
        <p:spPr>
          <a:xfrm flipH="1" flipV="1">
            <a:off x="9692224" y="4149468"/>
            <a:ext cx="903802" cy="617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98A6D1-8EB5-80A3-FAF2-384C2E39E295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7831674" y="4149468"/>
            <a:ext cx="1564202" cy="8268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8BAF9DB-08B7-F1D6-0746-73B32AEF8ADC}"/>
              </a:ext>
            </a:extLst>
          </p:cNvPr>
          <p:cNvCxnSpPr>
            <a:cxnSpLocks/>
            <a:endCxn id="11" idx="5"/>
          </p:cNvCxnSpPr>
          <p:nvPr/>
        </p:nvCxnSpPr>
        <p:spPr>
          <a:xfrm flipH="1" flipV="1">
            <a:off x="4034374" y="4282024"/>
            <a:ext cx="455076" cy="8260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F6FCF86-F6BE-024B-EAA8-561FB4DB6773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1803400" y="3048000"/>
            <a:ext cx="1957902" cy="9241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E1823D-35ED-DFEF-9A0A-CBB055B66E5D}"/>
              </a:ext>
            </a:extLst>
          </p:cNvPr>
          <p:cNvSpPr/>
          <p:nvPr/>
        </p:nvSpPr>
        <p:spPr>
          <a:xfrm>
            <a:off x="5676900" y="4976276"/>
            <a:ext cx="294224" cy="74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E4194D-C3F2-3E76-09E0-EC47808CA953}"/>
              </a:ext>
            </a:extLst>
          </p:cNvPr>
          <p:cNvCxnSpPr>
            <a:cxnSpLocks/>
            <a:endCxn id="10" idx="6"/>
          </p:cNvCxnSpPr>
          <p:nvPr/>
        </p:nvCxnSpPr>
        <p:spPr>
          <a:xfrm flipH="1">
            <a:off x="4832350" y="5131068"/>
            <a:ext cx="2649847" cy="152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2BA48C2-623A-9554-2467-9465D673272E}"/>
              </a:ext>
            </a:extLst>
          </p:cNvPr>
          <p:cNvSpPr txBox="1">
            <a:spLocks/>
          </p:cNvSpPr>
          <p:nvPr/>
        </p:nvSpPr>
        <p:spPr>
          <a:xfrm>
            <a:off x="6299200" y="1719152"/>
            <a:ext cx="4508500" cy="139376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 err="1"/>
              <a:t>맵에</a:t>
            </a:r>
            <a:r>
              <a:rPr lang="ko-KR" altLang="en-US" dirty="0"/>
              <a:t> 배치된 그래프상 경로 계산</a:t>
            </a:r>
            <a:endParaRPr lang="en-GB" altLang="ko-KR" dirty="0"/>
          </a:p>
          <a:p>
            <a:r>
              <a:rPr lang="ko-KR" altLang="en-US" dirty="0"/>
              <a:t>장거리</a:t>
            </a:r>
            <a:endParaRPr lang="en-GB" altLang="ko-KR" dirty="0"/>
          </a:p>
          <a:p>
            <a:r>
              <a:rPr lang="ko-KR" altLang="en-US" dirty="0"/>
              <a:t>연산 단축</a:t>
            </a:r>
            <a:r>
              <a:rPr lang="en-GB" altLang="ko-KR" dirty="0"/>
              <a:t>, </a:t>
            </a:r>
            <a:r>
              <a:rPr lang="ko-KR" altLang="en-US" dirty="0"/>
              <a:t>대략적 경로 파악</a:t>
            </a:r>
            <a:endParaRPr lang="en-GB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17A92CB-01A0-3D04-0BD0-DA6292C64182}"/>
              </a:ext>
            </a:extLst>
          </p:cNvPr>
          <p:cNvSpPr txBox="1">
            <a:spLocks/>
          </p:cNvSpPr>
          <p:nvPr/>
        </p:nvSpPr>
        <p:spPr>
          <a:xfrm>
            <a:off x="320675" y="910823"/>
            <a:ext cx="10515600" cy="871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rgbClr val="FF0000"/>
                </a:solidFill>
                <a:latin typeface="Roboto Slab Black" pitchFamily="2" charset="0"/>
                <a:ea typeface="Roboto Slab Black" pitchFamily="2" charset="0"/>
                <a:cs typeface="Roboto Slab Black" pitchFamily="2" charset="0"/>
              </a:rPr>
              <a:t>Dijkstra’s Algorithm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FD2C814-E934-DC59-7120-C5B5CE12D984}"/>
              </a:ext>
            </a:extLst>
          </p:cNvPr>
          <p:cNvSpPr txBox="1">
            <a:spLocks/>
          </p:cNvSpPr>
          <p:nvPr/>
        </p:nvSpPr>
        <p:spPr>
          <a:xfrm>
            <a:off x="282575" y="873014"/>
            <a:ext cx="10515600" cy="871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+mj-cs"/>
              </a:defRPr>
            </a:lvl1pPr>
          </a:lstStyle>
          <a:p>
            <a:pPr algn="r"/>
            <a:r>
              <a:rPr lang="en-GB" dirty="0">
                <a:solidFill>
                  <a:schemeClr val="bg1"/>
                </a:solidFill>
                <a:latin typeface="Roboto Slab Black" pitchFamily="2" charset="0"/>
                <a:ea typeface="Roboto Slab Black" pitchFamily="2" charset="0"/>
                <a:cs typeface="Roboto Slab Black" pitchFamily="2" charset="0"/>
              </a:rPr>
              <a:t>Dijkstra’s Algorithm</a:t>
            </a:r>
          </a:p>
        </p:txBody>
      </p:sp>
    </p:spTree>
    <p:extLst>
      <p:ext uri="{BB962C8B-B14F-4D97-AF65-F5344CB8AC3E}">
        <p14:creationId xmlns:p14="http://schemas.microsoft.com/office/powerpoint/2010/main" val="158378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80F8F5-C4EC-87CC-02FF-76DCDA0D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15</a:t>
            </a:fld>
            <a:endParaRPr lang="en-GB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14062-5AFF-B126-E370-2D10C9F9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6"/>
            <a:ext cx="12192000" cy="655016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1006ECC-E048-4639-DA5E-12B227C8CA80}"/>
              </a:ext>
            </a:extLst>
          </p:cNvPr>
          <p:cNvSpPr/>
          <p:nvPr/>
        </p:nvSpPr>
        <p:spPr>
          <a:xfrm>
            <a:off x="11405710" y="5122197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4A72C13-DF25-39E2-22F3-3C632AC30C08}"/>
              </a:ext>
            </a:extLst>
          </p:cNvPr>
          <p:cNvSpPr/>
          <p:nvPr/>
        </p:nvSpPr>
        <p:spPr>
          <a:xfrm>
            <a:off x="10089647" y="4120353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1B663B8-2FD9-01BB-86B2-B4DBB610917A}"/>
              </a:ext>
            </a:extLst>
          </p:cNvPr>
          <p:cNvSpPr/>
          <p:nvPr/>
        </p:nvSpPr>
        <p:spPr>
          <a:xfrm>
            <a:off x="8049401" y="5351986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5EE01CE-C9E4-1F0C-65D3-85061B8F1483}"/>
              </a:ext>
            </a:extLst>
          </p:cNvPr>
          <p:cNvSpPr/>
          <p:nvPr/>
        </p:nvSpPr>
        <p:spPr>
          <a:xfrm>
            <a:off x="4693092" y="5526069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404A81F-5ED4-94AA-B67D-72C4D425D92E}"/>
              </a:ext>
            </a:extLst>
          </p:cNvPr>
          <p:cNvSpPr/>
          <p:nvPr/>
        </p:nvSpPr>
        <p:spPr>
          <a:xfrm>
            <a:off x="3885349" y="4265712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ACF723-C758-45AC-04AC-DDE332918588}"/>
              </a:ext>
            </a:extLst>
          </p:cNvPr>
          <p:cNvSpPr/>
          <p:nvPr/>
        </p:nvSpPr>
        <p:spPr>
          <a:xfrm>
            <a:off x="1371599" y="3074988"/>
            <a:ext cx="459578" cy="4595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2CC91B-95D2-B6E5-1D93-64E48DCD98F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0549225" y="4512627"/>
            <a:ext cx="923789" cy="67687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21EBE85-5F9A-218D-11F9-332B975985A1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8441675" y="4512627"/>
            <a:ext cx="1715276" cy="906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6B890A-BE0F-B966-499E-3B4A03E691CE}"/>
              </a:ext>
            </a:extLst>
          </p:cNvPr>
          <p:cNvCxnSpPr>
            <a:cxnSpLocks/>
            <a:endCxn id="11" idx="5"/>
          </p:cNvCxnSpPr>
          <p:nvPr/>
        </p:nvCxnSpPr>
        <p:spPr>
          <a:xfrm flipH="1" flipV="1">
            <a:off x="4277623" y="4657986"/>
            <a:ext cx="499028" cy="9058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786A128-8ADB-2944-5E49-64DF858A43B9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1831177" y="3304777"/>
            <a:ext cx="2147001" cy="10134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3D4ED0-A5B3-1E01-A2C9-96B813DC7ED2}"/>
              </a:ext>
            </a:extLst>
          </p:cNvPr>
          <p:cNvSpPr/>
          <p:nvPr/>
        </p:nvSpPr>
        <p:spPr>
          <a:xfrm>
            <a:off x="6078788" y="5419290"/>
            <a:ext cx="322641" cy="81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7FE362-3E8F-8343-88C1-6EAAC54A19E4}"/>
              </a:ext>
            </a:extLst>
          </p:cNvPr>
          <p:cNvCxnSpPr>
            <a:cxnSpLocks/>
            <a:endCxn id="10" idx="6"/>
          </p:cNvCxnSpPr>
          <p:nvPr/>
        </p:nvCxnSpPr>
        <p:spPr>
          <a:xfrm flipH="1">
            <a:off x="5152669" y="5589032"/>
            <a:ext cx="2905775" cy="1668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A0DFEF8-322D-F044-8EF1-6A8395CF73BA}"/>
              </a:ext>
            </a:extLst>
          </p:cNvPr>
          <p:cNvCxnSpPr>
            <a:cxnSpLocks/>
          </p:cNvCxnSpPr>
          <p:nvPr/>
        </p:nvCxnSpPr>
        <p:spPr>
          <a:xfrm flipH="1">
            <a:off x="9381151" y="4356893"/>
            <a:ext cx="938285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C23EDA-FBF0-0612-830F-0473A946B805}"/>
              </a:ext>
            </a:extLst>
          </p:cNvPr>
          <p:cNvCxnSpPr>
            <a:cxnSpLocks/>
          </p:cNvCxnSpPr>
          <p:nvPr/>
        </p:nvCxnSpPr>
        <p:spPr>
          <a:xfrm flipH="1">
            <a:off x="8350250" y="4377690"/>
            <a:ext cx="1030901" cy="10416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A316CD0-B561-3898-98DF-2C78B1C6161B}"/>
              </a:ext>
            </a:extLst>
          </p:cNvPr>
          <p:cNvCxnSpPr>
            <a:cxnSpLocks/>
          </p:cNvCxnSpPr>
          <p:nvPr/>
        </p:nvCxnSpPr>
        <p:spPr>
          <a:xfrm flipH="1">
            <a:off x="6605556" y="5503644"/>
            <a:ext cx="1673634" cy="1924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8C108D2-5234-A15C-3A39-72A13D6831F3}"/>
              </a:ext>
            </a:extLst>
          </p:cNvPr>
          <p:cNvCxnSpPr>
            <a:cxnSpLocks/>
          </p:cNvCxnSpPr>
          <p:nvPr/>
        </p:nvCxnSpPr>
        <p:spPr>
          <a:xfrm flipH="1" flipV="1">
            <a:off x="6240108" y="5189501"/>
            <a:ext cx="365448" cy="33339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ACB4AEA-2F69-B620-F3A1-708869FBE614}"/>
              </a:ext>
            </a:extLst>
          </p:cNvPr>
          <p:cNvCxnSpPr>
            <a:cxnSpLocks/>
          </p:cNvCxnSpPr>
          <p:nvPr/>
        </p:nvCxnSpPr>
        <p:spPr>
          <a:xfrm flipH="1" flipV="1">
            <a:off x="5638284" y="5219525"/>
            <a:ext cx="623228" cy="908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B0E998B-0C49-49A0-838F-5D970A974853}"/>
              </a:ext>
            </a:extLst>
          </p:cNvPr>
          <p:cNvCxnSpPr>
            <a:cxnSpLocks/>
          </p:cNvCxnSpPr>
          <p:nvPr/>
        </p:nvCxnSpPr>
        <p:spPr>
          <a:xfrm flipH="1">
            <a:off x="4997450" y="5228606"/>
            <a:ext cx="650749" cy="52725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9B54C70-8FF7-DEE0-A15C-E45D97FD4020}"/>
              </a:ext>
            </a:extLst>
          </p:cNvPr>
          <p:cNvCxnSpPr>
            <a:cxnSpLocks/>
          </p:cNvCxnSpPr>
          <p:nvPr/>
        </p:nvCxnSpPr>
        <p:spPr>
          <a:xfrm flipH="1" flipV="1">
            <a:off x="4115138" y="5057846"/>
            <a:ext cx="658286" cy="59040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2CE1F15-16F8-4C6D-9E8F-C6E9FE4D85FC}"/>
              </a:ext>
            </a:extLst>
          </p:cNvPr>
          <p:cNvCxnSpPr>
            <a:cxnSpLocks/>
          </p:cNvCxnSpPr>
          <p:nvPr/>
        </p:nvCxnSpPr>
        <p:spPr>
          <a:xfrm flipV="1">
            <a:off x="4127198" y="4431111"/>
            <a:ext cx="0" cy="62673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D03F722-D794-8CC8-93CB-A4AA27BFCA9D}"/>
              </a:ext>
            </a:extLst>
          </p:cNvPr>
          <p:cNvCxnSpPr>
            <a:cxnSpLocks/>
          </p:cNvCxnSpPr>
          <p:nvPr/>
        </p:nvCxnSpPr>
        <p:spPr>
          <a:xfrm flipH="1" flipV="1">
            <a:off x="2904677" y="3266990"/>
            <a:ext cx="1098599" cy="105123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D0945EB-ED29-BBCB-8FF8-AEA8DC46D9DA}"/>
              </a:ext>
            </a:extLst>
          </p:cNvPr>
          <p:cNvCxnSpPr>
            <a:cxnSpLocks/>
          </p:cNvCxnSpPr>
          <p:nvPr/>
        </p:nvCxnSpPr>
        <p:spPr>
          <a:xfrm flipH="1">
            <a:off x="1752600" y="3266990"/>
            <a:ext cx="1152077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F77DC-E9B8-8DC0-EDFB-A84720863CE4}"/>
              </a:ext>
            </a:extLst>
          </p:cNvPr>
          <p:cNvSpPr txBox="1">
            <a:spLocks/>
          </p:cNvSpPr>
          <p:nvPr/>
        </p:nvSpPr>
        <p:spPr>
          <a:xfrm>
            <a:off x="422919" y="604377"/>
            <a:ext cx="5652820" cy="139545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92D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벽이 배치된 타일</a:t>
            </a:r>
            <a:r>
              <a:rPr lang="en-GB" altLang="ko-KR" dirty="0"/>
              <a:t> </a:t>
            </a:r>
            <a:r>
              <a:rPr lang="ko-KR" altLang="en-US" dirty="0"/>
              <a:t>격자</a:t>
            </a:r>
            <a:r>
              <a:rPr lang="en-GB" altLang="ko-KR" dirty="0"/>
              <a:t>(Grid)</a:t>
            </a:r>
            <a:r>
              <a:rPr lang="ko-KR" altLang="en-US" dirty="0"/>
              <a:t>상 경로 계산</a:t>
            </a:r>
            <a:endParaRPr lang="en-GB" altLang="ko-KR" dirty="0"/>
          </a:p>
          <a:p>
            <a:r>
              <a:rPr lang="en-GB" altLang="ko-KR" dirty="0"/>
              <a:t>Vertex </a:t>
            </a:r>
            <a:r>
              <a:rPr lang="ko-KR" altLang="en-US" dirty="0"/>
              <a:t>사이 단거리</a:t>
            </a:r>
            <a:endParaRPr lang="en-GB" altLang="ko-KR" dirty="0"/>
          </a:p>
          <a:p>
            <a:r>
              <a:rPr lang="ko-KR" altLang="en-US" dirty="0"/>
              <a:t>세부 경로 계산</a:t>
            </a:r>
            <a:r>
              <a:rPr lang="en-GB" altLang="ko-KR" dirty="0"/>
              <a:t>, </a:t>
            </a:r>
            <a:r>
              <a:rPr lang="ko-KR" altLang="en-US" dirty="0"/>
              <a:t>벽 포함</a:t>
            </a:r>
            <a:endParaRPr lang="en-GB" dirty="0"/>
          </a:p>
        </p:txBody>
      </p:sp>
      <p:pic>
        <p:nvPicPr>
          <p:cNvPr id="5122" name="Picture 2" descr="GitHub - vittin/A-Star: The leading pathfinding algorithm. A combination of  Dijkstra's algorithm and best-first algorithm.">
            <a:extLst>
              <a:ext uri="{FF2B5EF4-FFF2-40B4-BE49-F238E27FC236}">
                <a16:creationId xmlns:a16="http://schemas.microsoft.com/office/drawing/2014/main" id="{0E3A6228-273A-36D0-ADD5-44B6DA431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3" r="24567" b="7345"/>
          <a:stretch/>
        </p:blipFill>
        <p:spPr bwMode="auto">
          <a:xfrm>
            <a:off x="6433218" y="617708"/>
            <a:ext cx="4715933" cy="248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B109BE-CD85-2193-982D-8245BDD02C15}"/>
              </a:ext>
            </a:extLst>
          </p:cNvPr>
          <p:cNvSpPr txBox="1"/>
          <p:nvPr/>
        </p:nvSpPr>
        <p:spPr>
          <a:xfrm>
            <a:off x="6412890" y="3123071"/>
            <a:ext cx="4736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4"/>
              </a:rPr>
              <a:t>GIF </a:t>
            </a:r>
            <a:r>
              <a:rPr lang="ko-KR" altLang="en-US" sz="1200" dirty="0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4"/>
              </a:rPr>
              <a:t>출처</a:t>
            </a:r>
            <a:r>
              <a:rPr lang="en-US" altLang="ko-KR" sz="1200" dirty="0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4"/>
              </a:rPr>
              <a:t>: GitHub - </a:t>
            </a:r>
            <a:r>
              <a:rPr lang="en-US" altLang="ko-KR" sz="1200" dirty="0" err="1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4"/>
              </a:rPr>
              <a:t>vittin</a:t>
            </a:r>
            <a:r>
              <a:rPr lang="en-US" altLang="ko-KR" sz="1200" dirty="0">
                <a:latin typeface="Noto Sans KR ExtraLight" panose="020B0200000000000000" pitchFamily="50" charset="-127"/>
                <a:ea typeface="Noto Sans KR ExtraLight" panose="020B0200000000000000" pitchFamily="50" charset="-127"/>
                <a:hlinkClick r:id="rId4"/>
              </a:rPr>
              <a:t>/A-Star: The leading pathfinding algorithm. A combination of Dijkstra's algorithm and best-first algorithm.</a:t>
            </a:r>
            <a:endParaRPr lang="ko-KR" altLang="en-US" sz="1200" dirty="0">
              <a:latin typeface="Noto Sans KR ExtraLight" panose="020B0200000000000000" pitchFamily="50" charset="-127"/>
              <a:ea typeface="Noto Sans KR ExtraLight" panose="020B0200000000000000" pitchFamily="50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EF96C25B-D796-1A12-3772-A478C5FE8ABE}"/>
              </a:ext>
            </a:extLst>
          </p:cNvPr>
          <p:cNvSpPr txBox="1">
            <a:spLocks/>
          </p:cNvSpPr>
          <p:nvPr/>
        </p:nvSpPr>
        <p:spPr>
          <a:xfrm>
            <a:off x="405879" y="2143931"/>
            <a:ext cx="10515600" cy="871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+mj-cs"/>
              </a:defRPr>
            </a:lvl1pPr>
          </a:lstStyle>
          <a:p>
            <a:r>
              <a:rPr lang="en-GB">
                <a:solidFill>
                  <a:srgbClr val="92D050"/>
                </a:solidFill>
                <a:latin typeface="Roboto Slab Black" pitchFamily="2" charset="0"/>
                <a:ea typeface="Roboto Slab Black" pitchFamily="2" charset="0"/>
                <a:cs typeface="Roboto Slab Black" pitchFamily="2" charset="0"/>
              </a:rPr>
              <a:t>A* Algorithm</a:t>
            </a:r>
            <a:endParaRPr lang="en-GB" dirty="0">
              <a:solidFill>
                <a:srgbClr val="92D050"/>
              </a:solidFill>
              <a:latin typeface="Roboto Slab Black" pitchFamily="2" charset="0"/>
              <a:ea typeface="Roboto Slab Black" pitchFamily="2" charset="0"/>
              <a:cs typeface="Roboto Slab Black" pitchFamily="2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329DA766-24AE-4B74-2CAC-72945C3C85CA}"/>
              </a:ext>
            </a:extLst>
          </p:cNvPr>
          <p:cNvSpPr txBox="1">
            <a:spLocks/>
          </p:cNvSpPr>
          <p:nvPr/>
        </p:nvSpPr>
        <p:spPr>
          <a:xfrm>
            <a:off x="380484" y="2118536"/>
            <a:ext cx="10515600" cy="871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oboto Slab Black" pitchFamily="2" charset="0"/>
                <a:ea typeface="Roboto Slab Black" pitchFamily="2" charset="0"/>
                <a:cs typeface="Roboto Slab Black" pitchFamily="2" charset="0"/>
              </a:rPr>
              <a:t>A* Algorithm</a:t>
            </a:r>
          </a:p>
        </p:txBody>
      </p:sp>
    </p:spTree>
    <p:extLst>
      <p:ext uri="{BB962C8B-B14F-4D97-AF65-F5344CB8AC3E}">
        <p14:creationId xmlns:p14="http://schemas.microsoft.com/office/powerpoint/2010/main" val="413757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F62-D0EC-DDD6-52A6-D01F46C6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Mimic Movement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5F6973-619C-39F7-0292-041220D4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16</a:t>
            </a:fld>
            <a:endParaRPr lang="en-GB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CCCEA4-D054-219E-F11C-9148BD6D4760}"/>
              </a:ext>
            </a:extLst>
          </p:cNvPr>
          <p:cNvSpPr/>
          <p:nvPr/>
        </p:nvSpPr>
        <p:spPr>
          <a:xfrm>
            <a:off x="7795550" y="2135529"/>
            <a:ext cx="1475773" cy="9954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603CA52-599A-76FD-6EB8-DEB12F5329A7}"/>
              </a:ext>
            </a:extLst>
          </p:cNvPr>
          <p:cNvSpPr/>
          <p:nvPr/>
        </p:nvSpPr>
        <p:spPr>
          <a:xfrm>
            <a:off x="7083707" y="2691114"/>
            <a:ext cx="966486" cy="96648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F94D7D9-9E81-5BBB-9319-626EA82B3351}"/>
              </a:ext>
            </a:extLst>
          </p:cNvPr>
          <p:cNvSpPr/>
          <p:nvPr/>
        </p:nvSpPr>
        <p:spPr>
          <a:xfrm>
            <a:off x="7280476" y="3084653"/>
            <a:ext cx="196770" cy="416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AC6403-CB63-CEA4-E0BB-30EE1D9DC547}"/>
              </a:ext>
            </a:extLst>
          </p:cNvPr>
          <p:cNvSpPr/>
          <p:nvPr/>
        </p:nvSpPr>
        <p:spPr>
          <a:xfrm>
            <a:off x="4757195" y="1284790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240ECA-5DA7-BDE6-EB17-E6B89E04876C}"/>
              </a:ext>
            </a:extLst>
          </p:cNvPr>
          <p:cNvSpPr/>
          <p:nvPr/>
        </p:nvSpPr>
        <p:spPr>
          <a:xfrm>
            <a:off x="5835569" y="5071640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B+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C9AB85D-2004-B6A9-F5F1-D97D25647A12}"/>
              </a:ext>
            </a:extLst>
          </p:cNvPr>
          <p:cNvSpPr/>
          <p:nvPr/>
        </p:nvSpPr>
        <p:spPr>
          <a:xfrm>
            <a:off x="9963872" y="4159169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F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638D51-3019-4722-3FA5-2A6605E9AAC7}"/>
              </a:ext>
            </a:extLst>
          </p:cNvPr>
          <p:cNvCxnSpPr>
            <a:cxnSpLocks/>
          </p:cNvCxnSpPr>
          <p:nvPr/>
        </p:nvCxnSpPr>
        <p:spPr>
          <a:xfrm flipH="1">
            <a:off x="6413587" y="2623298"/>
            <a:ext cx="2119849" cy="2448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2A44123-11A2-27AF-4B5A-78DCA5DB2E3E}"/>
              </a:ext>
            </a:extLst>
          </p:cNvPr>
          <p:cNvSpPr/>
          <p:nvPr/>
        </p:nvSpPr>
        <p:spPr>
          <a:xfrm>
            <a:off x="8950126" y="438605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3DEEF0B-98E3-6449-5009-B55305143442}"/>
              </a:ext>
            </a:extLst>
          </p:cNvPr>
          <p:cNvSpPr/>
          <p:nvPr/>
        </p:nvSpPr>
        <p:spPr>
          <a:xfrm>
            <a:off x="1871246" y="5071640"/>
            <a:ext cx="642394" cy="6423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A+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EBD30F5-7564-0093-EAA4-BFA3201B1960}"/>
              </a:ext>
            </a:extLst>
          </p:cNvPr>
          <p:cNvSpPr/>
          <p:nvPr/>
        </p:nvSpPr>
        <p:spPr>
          <a:xfrm rot="2162550">
            <a:off x="7487791" y="2518078"/>
            <a:ext cx="399326" cy="232683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D4EA08-01BE-7BAA-8FB3-6ADC5F7C144B}"/>
                  </a:ext>
                </a:extLst>
              </p:cNvPr>
              <p:cNvSpPr txBox="1"/>
              <p:nvPr/>
            </p:nvSpPr>
            <p:spPr>
              <a:xfrm>
                <a:off x="7762037" y="3657600"/>
                <a:ext cx="1162434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D4EA08-01BE-7BAA-8FB3-6ADC5F7C1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037" y="3657600"/>
                <a:ext cx="1162434" cy="670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A5F5B9D-E300-A37D-2C05-9F0D72114C15}"/>
              </a:ext>
            </a:extLst>
          </p:cNvPr>
          <p:cNvSpPr/>
          <p:nvPr/>
        </p:nvSpPr>
        <p:spPr>
          <a:xfrm rot="4237971">
            <a:off x="5499069" y="1176116"/>
            <a:ext cx="399326" cy="4233761"/>
          </a:xfrm>
          <a:prstGeom prst="downArrow">
            <a:avLst>
              <a:gd name="adj1" fmla="val 20285"/>
              <a:gd name="adj2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22DAC9-7314-52D1-ED43-A443DDF60BD0}"/>
              </a:ext>
            </a:extLst>
          </p:cNvPr>
          <p:cNvSpPr/>
          <p:nvPr/>
        </p:nvSpPr>
        <p:spPr>
          <a:xfrm>
            <a:off x="3059115" y="4092171"/>
            <a:ext cx="133995" cy="13399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91D35-F89F-708F-C84A-3F938526FC81}"/>
                  </a:ext>
                </a:extLst>
              </p:cNvPr>
              <p:cNvSpPr txBox="1"/>
              <p:nvPr/>
            </p:nvSpPr>
            <p:spPr>
              <a:xfrm>
                <a:off x="2776893" y="3715981"/>
                <a:ext cx="808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491D35-F89F-708F-C84A-3F938526F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893" y="3715981"/>
                <a:ext cx="808748" cy="276999"/>
              </a:xfrm>
              <a:prstGeom prst="rect">
                <a:avLst/>
              </a:prstGeom>
              <a:blipFill>
                <a:blip r:embed="rId3"/>
                <a:stretch>
                  <a:fillRect l="-8333" r="-7576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52E403F-252F-6165-6990-66B1A3CF93E1}"/>
              </a:ext>
            </a:extLst>
          </p:cNvPr>
          <p:cNvCxnSpPr>
            <a:cxnSpLocks/>
          </p:cNvCxnSpPr>
          <p:nvPr/>
        </p:nvCxnSpPr>
        <p:spPr>
          <a:xfrm flipH="1">
            <a:off x="8695729" y="1143000"/>
            <a:ext cx="441921" cy="901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9F703E-4BB3-5C5E-DAD8-A879508BFEC4}"/>
              </a:ext>
            </a:extLst>
          </p:cNvPr>
          <p:cNvCxnSpPr>
            <a:cxnSpLocks/>
          </p:cNvCxnSpPr>
          <p:nvPr/>
        </p:nvCxnSpPr>
        <p:spPr>
          <a:xfrm flipH="1" flipV="1">
            <a:off x="9137650" y="3200400"/>
            <a:ext cx="826222" cy="8917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89DDAD4-DECF-6347-2D9B-0C4C7FA1C028}"/>
              </a:ext>
            </a:extLst>
          </p:cNvPr>
          <p:cNvCxnSpPr>
            <a:cxnSpLocks/>
          </p:cNvCxnSpPr>
          <p:nvPr/>
        </p:nvCxnSpPr>
        <p:spPr>
          <a:xfrm flipH="1" flipV="1">
            <a:off x="5586711" y="1867246"/>
            <a:ext cx="2780824" cy="709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70D8F43-A0F7-4800-96C7-7ACBC10FD12D}"/>
              </a:ext>
            </a:extLst>
          </p:cNvPr>
          <p:cNvCxnSpPr>
            <a:cxnSpLocks/>
          </p:cNvCxnSpPr>
          <p:nvPr/>
        </p:nvCxnSpPr>
        <p:spPr>
          <a:xfrm flipH="1">
            <a:off x="2731625" y="2576998"/>
            <a:ext cx="5614689" cy="2452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9A4FD2-F895-E359-3C7A-5F4612F67DB7}"/>
              </a:ext>
            </a:extLst>
          </p:cNvPr>
          <p:cNvCxnSpPr>
            <a:cxnSpLocks/>
          </p:cNvCxnSpPr>
          <p:nvPr/>
        </p:nvCxnSpPr>
        <p:spPr>
          <a:xfrm flipH="1">
            <a:off x="2058875" y="2775699"/>
            <a:ext cx="6636854" cy="173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4E70136-0A7B-F2DC-131D-C29FBCC2F082}"/>
                  </a:ext>
                </a:extLst>
              </p:cNvPr>
              <p:cNvSpPr/>
              <p:nvPr/>
            </p:nvSpPr>
            <p:spPr>
              <a:xfrm>
                <a:off x="2843511" y="5327960"/>
                <a:ext cx="2743200" cy="1152113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𝑝𝑢𝑙𝑙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𝑝𝑢𝑠h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4E70136-0A7B-F2DC-131D-C29FBCC2F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11" y="5327960"/>
                <a:ext cx="2743200" cy="1152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FF2B211-06B9-2585-3A66-9E3813199559}"/>
                  </a:ext>
                </a:extLst>
              </p:cNvPr>
              <p:cNvSpPr/>
              <p:nvPr/>
            </p:nvSpPr>
            <p:spPr>
              <a:xfrm>
                <a:off x="7161836" y="5307091"/>
                <a:ext cx="3444430" cy="1152113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𝐵𝑒𝑠𝑡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𝑝𝑎𝑟𝑎𝑙𝑙𝑒𝑙</m:t>
                      </m:r>
                    </m:oMath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𝑊𝑜𝑟𝑠𝑡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𝑜𝑟𝑡h𝑜𝑔𝑜𝑛𝑎𝑙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FF2B211-06B9-2585-3A66-9E3813199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836" y="5307091"/>
                <a:ext cx="3444430" cy="1152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95D8D-F5F4-511A-8F37-09D44806125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>
              <a:alpha val="8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목표 방향으로 몸을 끌어당기거나 밀어내기 위해</a:t>
            </a:r>
            <a:endParaRPr lang="en-GB" altLang="ko-KR" sz="3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 algn="ctr">
              <a:buNone/>
            </a:pPr>
            <a:r>
              <a:rPr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가장 비효율적인 위치의 다리를 가장 효율적인 위치로 이동</a:t>
            </a:r>
            <a:endParaRPr lang="en-GB" altLang="ko-KR" sz="3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0" indent="0" algn="ctr">
              <a:buNone/>
            </a:pPr>
            <a:r>
              <a:rPr lang="en-GB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-&gt; </a:t>
            </a:r>
            <a:r>
              <a:rPr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반복</a:t>
            </a:r>
            <a:endParaRPr lang="en-GB" sz="3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46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-0.72005 -0.2067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3" y="-1034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/>
      <p:bldP spid="16" grpId="0" animBg="1"/>
      <p:bldP spid="30" grpId="0" animBg="1"/>
      <p:bldP spid="31" grpId="0" animBg="1"/>
      <p:bldP spid="3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4783270-AEDF-72F0-4D0F-474BBCA32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3" t="20286" b="498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F44F98E-F0D8-8007-FCF9-B692005A9569}"/>
              </a:ext>
            </a:extLst>
          </p:cNvPr>
          <p:cNvSpPr txBox="1">
            <a:spLocks/>
          </p:cNvSpPr>
          <p:nvPr/>
        </p:nvSpPr>
        <p:spPr>
          <a:xfrm>
            <a:off x="855132" y="398988"/>
            <a:ext cx="10515600" cy="871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+mj-cs"/>
              </a:defRPr>
            </a:lvl1pPr>
          </a:lstStyle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Roboto Slab Black" pitchFamily="2" charset="0"/>
                <a:ea typeface="Roboto Slab Black" pitchFamily="2" charset="0"/>
              </a:rPr>
              <a:t>AI: State Machines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Roboto Slab Black" pitchFamily="2" charset="0"/>
              <a:ea typeface="Roboto Slab Black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05AA79-4F68-86C6-0D4A-419E1B44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 Slab Black" pitchFamily="2" charset="0"/>
                <a:ea typeface="Roboto Slab Black" pitchFamily="2" charset="0"/>
              </a:rPr>
              <a:t>AI: State Machines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9CE2D-E8B9-674B-02AB-6361BF21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94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8423-44D3-CA1B-189C-623CEEF46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BC55BB5-96D2-9C36-DC02-372D5263C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rcRect l="25673" t="20286" b="498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8E6386E-3A6A-CE4E-DA6D-95F5FD41D342}"/>
              </a:ext>
            </a:extLst>
          </p:cNvPr>
          <p:cNvSpPr txBox="1">
            <a:spLocks/>
          </p:cNvSpPr>
          <p:nvPr/>
        </p:nvSpPr>
        <p:spPr>
          <a:xfrm>
            <a:off x="855132" y="398988"/>
            <a:ext cx="10515600" cy="871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+mj-cs"/>
              </a:defRPr>
            </a:lvl1pPr>
          </a:lstStyle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latin typeface="Roboto Slab Black" pitchFamily="2" charset="0"/>
                <a:ea typeface="Roboto Slab Black" pitchFamily="2" charset="0"/>
              </a:rPr>
              <a:t>AI: State Machines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Roboto Slab Black" pitchFamily="2" charset="0"/>
              <a:ea typeface="Roboto Slab Black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A8A0B2-2A7A-86AB-D4B0-43F96110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Roboto Slab Black" pitchFamily="2" charset="0"/>
                <a:ea typeface="Roboto Slab Black" pitchFamily="2" charset="0"/>
              </a:rPr>
              <a:t>AI: State Machines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9E296-51F9-8766-4006-FC4BF58F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A4CF-421F-4FCF-BEB8-99A60932257C}" type="slidenum">
              <a:rPr lang="en-GB" smtClean="0"/>
              <a:t>18</a:t>
            </a:fld>
            <a:endParaRPr lang="en-GB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694E79-125F-1192-6D9F-2F74F69F0E69}"/>
              </a:ext>
            </a:extLst>
          </p:cNvPr>
          <p:cNvGrpSpPr/>
          <p:nvPr/>
        </p:nvGrpSpPr>
        <p:grpSpPr>
          <a:xfrm>
            <a:off x="1861607" y="1420312"/>
            <a:ext cx="8468786" cy="4208961"/>
            <a:chOff x="1653113" y="1420312"/>
            <a:chExt cx="8468786" cy="420896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D9311A-0B5B-4A85-5B23-25BA5D078386}"/>
                </a:ext>
              </a:extLst>
            </p:cNvPr>
            <p:cNvSpPr/>
            <p:nvPr/>
          </p:nvSpPr>
          <p:spPr>
            <a:xfrm>
              <a:off x="4931831" y="1420312"/>
              <a:ext cx="2302933" cy="1803400"/>
            </a:xfrm>
            <a:prstGeom prst="roundRect">
              <a:avLst>
                <a:gd name="adj" fmla="val 4102"/>
              </a:avLst>
            </a:prstGeom>
            <a:solidFill>
              <a:srgbClr val="104862">
                <a:alpha val="6980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Idle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D49CD2C-34EC-DBA8-477E-29AFDE326EC6}"/>
                </a:ext>
              </a:extLst>
            </p:cNvPr>
            <p:cNvSpPr/>
            <p:nvPr/>
          </p:nvSpPr>
          <p:spPr>
            <a:xfrm>
              <a:off x="2641596" y="3825873"/>
              <a:ext cx="2302933" cy="1803400"/>
            </a:xfrm>
            <a:prstGeom prst="roundRect">
              <a:avLst>
                <a:gd name="adj" fmla="val 4102"/>
              </a:avLst>
            </a:prstGeom>
            <a:solidFill>
              <a:srgbClr val="104862">
                <a:alpha val="6980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Chase</a:t>
              </a:r>
            </a:p>
            <a:p>
              <a:pPr algn="ctr"/>
              <a:r>
                <a:rPr lang="en-GB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(</a:t>
              </a:r>
              <a:r>
                <a:rPr lang="en-US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Pursue</a:t>
              </a:r>
              <a:r>
                <a:rPr lang="en-GB" sz="14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)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4F7767B-4155-B4AF-A64C-5CE95FD4AAFB}"/>
                </a:ext>
              </a:extLst>
            </p:cNvPr>
            <p:cNvSpPr/>
            <p:nvPr/>
          </p:nvSpPr>
          <p:spPr>
            <a:xfrm>
              <a:off x="7247471" y="3825873"/>
              <a:ext cx="2302933" cy="1803400"/>
            </a:xfrm>
            <a:prstGeom prst="roundRect">
              <a:avLst>
                <a:gd name="adj" fmla="val 4102"/>
              </a:avLst>
            </a:prstGeom>
            <a:solidFill>
              <a:srgbClr val="104862">
                <a:alpha val="6980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Search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D79EE765-FC41-2124-B4AC-E602C00FB1C0}"/>
                </a:ext>
              </a:extLst>
            </p:cNvPr>
            <p:cNvCxnSpPr/>
            <p:nvPr/>
          </p:nvCxnSpPr>
          <p:spPr>
            <a:xfrm flipH="1">
              <a:off x="3699933" y="2201334"/>
              <a:ext cx="1100662" cy="1429806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5412BF-493D-DCF8-C305-71CA89416D18}"/>
                </a:ext>
              </a:extLst>
            </p:cNvPr>
            <p:cNvSpPr txBox="1"/>
            <p:nvPr/>
          </p:nvSpPr>
          <p:spPr>
            <a:xfrm>
              <a:off x="1653113" y="2498207"/>
              <a:ext cx="279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 포착 </a:t>
              </a:r>
              <a:r>
                <a:rPr lang="en-US" altLang="ko-KR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피해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E1835DB-E393-4FB9-6202-21338589F44F}"/>
                </a:ext>
              </a:extLst>
            </p:cNvPr>
            <p:cNvCxnSpPr>
              <a:cxnSpLocks/>
            </p:cNvCxnSpPr>
            <p:nvPr/>
          </p:nvCxnSpPr>
          <p:spPr>
            <a:xfrm>
              <a:off x="5075764" y="4727573"/>
              <a:ext cx="2074333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060E6C-DC24-5FB0-9933-FD24018FB331}"/>
                </a:ext>
              </a:extLst>
            </p:cNvPr>
            <p:cNvSpPr txBox="1"/>
            <p:nvPr/>
          </p:nvSpPr>
          <p:spPr>
            <a:xfrm>
              <a:off x="4923365" y="4787940"/>
              <a:ext cx="2302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 추적 실패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B230115-980E-45E4-5A09-DECBDC176D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6000" y="2322012"/>
              <a:ext cx="1168398" cy="1396424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7795F8-7A57-330D-378D-937F490C7603}"/>
                </a:ext>
              </a:extLst>
            </p:cNvPr>
            <p:cNvSpPr txBox="1"/>
            <p:nvPr/>
          </p:nvSpPr>
          <p:spPr>
            <a:xfrm>
              <a:off x="7818966" y="2498207"/>
              <a:ext cx="2302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장시간 탐색 성과 </a:t>
              </a:r>
              <a:r>
                <a:rPr lang="en-US" altLang="ko-KR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X</a:t>
              </a:r>
              <a:endPara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E570F85D-5314-B62C-3C2C-B87CE4AC7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4970" y="4556703"/>
              <a:ext cx="2025646" cy="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C44FD5-441C-7D3E-88CD-5C43703000A6}"/>
                </a:ext>
              </a:extLst>
            </p:cNvPr>
            <p:cNvSpPr txBox="1"/>
            <p:nvPr/>
          </p:nvSpPr>
          <p:spPr>
            <a:xfrm>
              <a:off x="4715930" y="4120153"/>
              <a:ext cx="279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 포착 </a:t>
              </a:r>
              <a:r>
                <a:rPr lang="en-US" altLang="ko-KR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공격 피해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95E2CA-48E7-BF43-8559-773440813B7A}"/>
              </a:ext>
            </a:extLst>
          </p:cNvPr>
          <p:cNvSpPr txBox="1"/>
          <p:nvPr/>
        </p:nvSpPr>
        <p:spPr>
          <a:xfrm>
            <a:off x="282560" y="3711910"/>
            <a:ext cx="2546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최단경로 알고리즘</a:t>
            </a:r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최적의 공격 위치로 이동</a:t>
            </a:r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유효 사거리 진입 </a:t>
            </a:r>
            <a:r>
              <a:rPr lang="en-US" altLang="ko-KR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</a:t>
            </a:r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공격</a:t>
            </a:r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플레이어가 시야 밖으로 벗어난 경우</a:t>
            </a:r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위치 기록을 바탕으로 플레이어 현 위치 추측 </a:t>
            </a:r>
            <a:r>
              <a:rPr lang="en-US" altLang="ko-KR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추적</a:t>
            </a:r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D4F788-81FD-09C3-D1EA-655DE593CD67}"/>
              </a:ext>
            </a:extLst>
          </p:cNvPr>
          <p:cNvSpPr txBox="1"/>
          <p:nvPr/>
        </p:nvSpPr>
        <p:spPr>
          <a:xfrm>
            <a:off x="9856272" y="4203165"/>
            <a:ext cx="2546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맵의</a:t>
            </a:r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주요 위치 </a:t>
            </a:r>
            <a:r>
              <a:rPr lang="en-US" altLang="ko-KR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(Vertex) </a:t>
            </a:r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</a:t>
            </a:r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 위치 기록</a:t>
            </a:r>
            <a:r>
              <a:rPr lang="en-US" altLang="ko-KR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00" dirty="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탐색되지 않은 위치 위주로 이동</a:t>
            </a:r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9F9AC3-7957-DCEF-EFF6-8D8C5E7926A1}"/>
              </a:ext>
            </a:extLst>
          </p:cNvPr>
          <p:cNvSpPr txBox="1"/>
          <p:nvPr/>
        </p:nvSpPr>
        <p:spPr>
          <a:xfrm>
            <a:off x="7574494" y="1539873"/>
            <a:ext cx="2546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EBC3C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농땡이</a:t>
            </a:r>
            <a:endParaRPr lang="en-US" altLang="ko-KR" sz="1400" dirty="0">
              <a:solidFill>
                <a:srgbClr val="EBC3C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4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6271-DECD-B4ED-FF61-AFDB6857D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1DA59C5-BA09-8BFB-385D-F81844AD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00" y="3297958"/>
            <a:ext cx="3257950" cy="296029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2C83C8-88B9-B1B5-924A-63B0CCDA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19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2F743-F1F5-07B1-70C8-15B30F0A80CB}"/>
              </a:ext>
            </a:extLst>
          </p:cNvPr>
          <p:cNvSpPr txBox="1"/>
          <p:nvPr/>
        </p:nvSpPr>
        <p:spPr>
          <a:xfrm>
            <a:off x="626533" y="643466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latin typeface="Roboto Slab Black" pitchFamily="2" charset="0"/>
                <a:ea typeface="Roboto Slab Black" pitchFamily="2" charset="0"/>
              </a:rPr>
              <a:t>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63BF8-2C03-18DB-9A7C-EDE61008669D}"/>
              </a:ext>
            </a:extLst>
          </p:cNvPr>
          <p:cNvSpPr txBox="1"/>
          <p:nvPr/>
        </p:nvSpPr>
        <p:spPr>
          <a:xfrm>
            <a:off x="2607733" y="1243629"/>
            <a:ext cx="642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Roboto Slab Light" pitchFamily="2" charset="0"/>
                <a:ea typeface="Roboto Slab Light" pitchFamily="2" charset="0"/>
              </a:rPr>
              <a:t>Graphics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C2FCAA-1315-706B-7737-855F4A0E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258" y="2562117"/>
            <a:ext cx="6219567" cy="3548558"/>
          </a:xfrm>
          <a:prstGeom prst="rect">
            <a:avLst/>
          </a:prstGeom>
        </p:spPr>
      </p:pic>
      <p:pic>
        <p:nvPicPr>
          <p:cNvPr id="1026" name="Picture 2" descr="Aseprite - Wikipedia">
            <a:extLst>
              <a:ext uri="{FF2B5EF4-FFF2-40B4-BE49-F238E27FC236}">
                <a16:creationId xmlns:a16="http://schemas.microsoft.com/office/drawing/2014/main" id="{9B07B3A3-BACF-60FB-FC48-0AC8205C8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58" y="5563247"/>
            <a:ext cx="914400" cy="9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83B80A-5670-D5DF-CBF6-05A53FB42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078" y="2562116"/>
            <a:ext cx="2270277" cy="1609833"/>
          </a:xfrm>
          <a:prstGeom prst="rect">
            <a:avLst/>
          </a:prstGeom>
        </p:spPr>
      </p:pic>
      <p:pic>
        <p:nvPicPr>
          <p:cNvPr id="1028" name="Picture 4" descr="Piskel (@piskelapp) / X">
            <a:extLst>
              <a:ext uri="{FF2B5EF4-FFF2-40B4-BE49-F238E27FC236}">
                <a16:creationId xmlns:a16="http://schemas.microsoft.com/office/drawing/2014/main" id="{CA0E6A10-C67D-7B8D-2EE1-A412F7A5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89" y="2559595"/>
            <a:ext cx="10382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311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, 블루, 패턴, 일렉트릭 블루이(가) 표시된 사진&#10;&#10;자동 생성된 설명">
            <a:extLst>
              <a:ext uri="{FF2B5EF4-FFF2-40B4-BE49-F238E27FC236}">
                <a16:creationId xmlns:a16="http://schemas.microsoft.com/office/drawing/2014/main" id="{63751965-A5FE-AC84-2E22-D47A2BD95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b="16297"/>
          <a:stretch/>
        </p:blipFill>
        <p:spPr>
          <a:xfrm>
            <a:off x="-2096985" y="1270000"/>
            <a:ext cx="12192000" cy="431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4613F7-95BD-467B-C9D8-05A0A874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9" name="내용 개체 틀 5" descr="스크린샷, 픽셀, 디자인이(가) 표시된 사진&#10;&#10;자동 생성된 설명">
            <a:extLst>
              <a:ext uri="{FF2B5EF4-FFF2-40B4-BE49-F238E27FC236}">
                <a16:creationId xmlns:a16="http://schemas.microsoft.com/office/drawing/2014/main" id="{0E791690-4F7E-57F1-9BCB-D1460309D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" y="2028560"/>
            <a:ext cx="2800880" cy="2800880"/>
          </a:xfrm>
          <a:prstGeom prst="rect">
            <a:avLst/>
          </a:prstGeom>
        </p:spPr>
      </p:pic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F4541962-2818-90DA-0057-E1CBF0A61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8223" y="1280584"/>
            <a:ext cx="6858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4A33B00-3E2D-7548-016E-E170CFE6BEB9}"/>
              </a:ext>
            </a:extLst>
          </p:cNvPr>
          <p:cNvSpPr/>
          <p:nvPr/>
        </p:nvSpPr>
        <p:spPr>
          <a:xfrm>
            <a:off x="7353246" y="1280584"/>
            <a:ext cx="4619501" cy="4307416"/>
          </a:xfrm>
          <a:prstGeom prst="rect">
            <a:avLst/>
          </a:prstGeom>
          <a:noFill/>
          <a:ln>
            <a:solidFill>
              <a:srgbClr val="639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Project</a:t>
            </a:r>
            <a:r>
              <a:rPr lang="ko-KR" altLang="en-US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GB" altLang="ko-KR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Goals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Game Design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Notable technical stuffs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Graphics + Animations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Sound Design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Demo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Plans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AF4A6-E36C-79A6-9010-AEFA43B9A518}"/>
              </a:ext>
            </a:extLst>
          </p:cNvPr>
          <p:cNvSpPr txBox="1"/>
          <p:nvPr/>
        </p:nvSpPr>
        <p:spPr>
          <a:xfrm>
            <a:off x="434169" y="1270000"/>
            <a:ext cx="375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761973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4045EF-E9B3-1572-9795-17DC9CD4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Graphics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BB7F0-FEBC-F559-59FF-ECDC86298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Piskel</a:t>
            </a:r>
            <a:r>
              <a:rPr lang="en-US" altLang="ko-KR" dirty="0"/>
              <a:t> + </a:t>
            </a:r>
            <a:r>
              <a:rPr lang="en-US" altLang="ko-KR" dirty="0" err="1"/>
              <a:t>Aseprite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100% </a:t>
            </a:r>
            <a:r>
              <a:rPr lang="ko-KR" altLang="en-US" dirty="0"/>
              <a:t>손수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PyMeKal</a:t>
            </a:r>
            <a:r>
              <a:rPr lang="ko-KR" altLang="en-US" dirty="0"/>
              <a:t> 협업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275A80-F926-C76B-2838-F1C6200E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20</a:t>
            </a:fld>
            <a:endParaRPr lang="en-GB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E0D15B-BAE1-EA80-0085-4350604E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752" y="1866900"/>
            <a:ext cx="7606748" cy="2733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E4C1F5-701F-B4C8-C9C8-EF82E294D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752" y="4757211"/>
            <a:ext cx="6019248" cy="15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34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9787A-6D53-C30E-6B36-129D77E8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78B6BC-5513-3B10-BFED-701FF94F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7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9883B93A-EEA5-0F2F-877D-11813F07B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34150" y="1953929"/>
            <a:ext cx="4819650" cy="2711053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9FA9A84-A874-4806-41AA-1916F9DE2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10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D48080-52CF-6DC0-8BAD-5FB4ED3E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3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AAC2-86DD-68FD-09C2-058D9CD9ABA0}"/>
              </a:ext>
            </a:extLst>
          </p:cNvPr>
          <p:cNvSpPr txBox="1"/>
          <p:nvPr/>
        </p:nvSpPr>
        <p:spPr>
          <a:xfrm>
            <a:off x="626533" y="643466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latin typeface="Roboto Slab Black" pitchFamily="2" charset="0"/>
                <a:ea typeface="Roboto Slab Black" pitchFamily="2" charset="0"/>
              </a:rPr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595F6-A62B-565A-476F-4E18B7C0E52F}"/>
              </a:ext>
            </a:extLst>
          </p:cNvPr>
          <p:cNvSpPr txBox="1"/>
          <p:nvPr/>
        </p:nvSpPr>
        <p:spPr>
          <a:xfrm>
            <a:off x="2298974" y="1243629"/>
            <a:ext cx="514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Roboto Slab Light" pitchFamily="2" charset="0"/>
                <a:ea typeface="Roboto Slab Light" pitchFamily="2" charset="0"/>
              </a:rPr>
              <a:t>Project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BCBE7-A310-17EA-E0C4-E8F3D124A7D7}"/>
              </a:ext>
            </a:extLst>
          </p:cNvPr>
          <p:cNvSpPr txBox="1"/>
          <p:nvPr/>
        </p:nvSpPr>
        <p:spPr>
          <a:xfrm>
            <a:off x="2796941" y="3883245"/>
            <a:ext cx="5813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“</a:t>
            </a:r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플레이어</a:t>
            </a:r>
            <a:r>
              <a:rPr lang="en-US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적</a:t>
            </a:r>
            <a:r>
              <a:rPr lang="en-US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그래픽과 </a:t>
            </a:r>
            <a:r>
              <a:rPr lang="en-US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SFX, UI </a:t>
            </a:r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</a:t>
            </a:r>
          </a:p>
          <a:p>
            <a:pPr algn="ctr"/>
            <a:r>
              <a:rPr lang="ko-KR" altLang="en-US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기본적인 기능만 담은 </a:t>
            </a:r>
            <a:r>
              <a:rPr lang="ko-KR" altLang="en-US" sz="2800" i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프로토타입</a:t>
            </a:r>
            <a:r>
              <a:rPr lang="en-US" altLang="ko-KR" sz="2800" i="1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(Prototype)</a:t>
            </a:r>
            <a:r>
              <a:rPr lang="en-US" altLang="ko-KR" sz="2800" i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”</a:t>
            </a:r>
          </a:p>
          <a:p>
            <a:pPr algn="ctr"/>
            <a:endParaRPr lang="en-GB" sz="2800" i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88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57FA-19F7-AE23-6529-91E2B8DBE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스크린샷, 블루, 패턴, 일렉트릭 블루이(가) 표시된 사진&#10;&#10;자동 생성된 설명">
            <a:extLst>
              <a:ext uri="{FF2B5EF4-FFF2-40B4-BE49-F238E27FC236}">
                <a16:creationId xmlns:a16="http://schemas.microsoft.com/office/drawing/2014/main" id="{9C98569B-2769-89A0-E99F-FDEBD7762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20741" r="31537" b="16297"/>
          <a:stretch/>
        </p:blipFill>
        <p:spPr>
          <a:xfrm>
            <a:off x="823735" y="4486896"/>
            <a:ext cx="3111651" cy="195598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B55DA5-1E2A-71E2-5FCA-2B54E4A24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24"/>
          <a:stretch/>
        </p:blipFill>
        <p:spPr>
          <a:xfrm>
            <a:off x="4045117" y="4495474"/>
            <a:ext cx="2096322" cy="193843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C8C68C-E901-4E62-24F9-97283A55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4</a:t>
            </a:fld>
            <a:endParaRPr lang="en-GB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540867-DE22-C9F3-725C-7E0BA277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5" y="1675841"/>
            <a:ext cx="5299754" cy="2744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F945C-BDCA-4240-AF90-23EEF7FA5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16" y="1679574"/>
            <a:ext cx="2863852" cy="14319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560225-1B02-E9A3-C448-0F44CBFD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3265" y="1471892"/>
            <a:ext cx="1588185" cy="389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B14C10-9CCF-910C-1EE2-0F02D22D0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249" y="1490380"/>
            <a:ext cx="1938620" cy="193862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9A9B5F-5BD4-1440-55D0-CBCDD0571826}"/>
              </a:ext>
            </a:extLst>
          </p:cNvPr>
          <p:cNvGrpSpPr/>
          <p:nvPr/>
        </p:nvGrpSpPr>
        <p:grpSpPr>
          <a:xfrm>
            <a:off x="6165849" y="3526585"/>
            <a:ext cx="4985166" cy="1938620"/>
            <a:chOff x="5118730" y="3531140"/>
            <a:chExt cx="6490796" cy="252412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E32156-2E0C-0594-9E6A-D0A91BD16EE4}"/>
                </a:ext>
              </a:extLst>
            </p:cNvPr>
            <p:cNvSpPr/>
            <p:nvPr/>
          </p:nvSpPr>
          <p:spPr>
            <a:xfrm>
              <a:off x="7458820" y="4435458"/>
              <a:ext cx="2178919" cy="73866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err="1">
                  <a:solidFill>
                    <a:schemeClr val="tx1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NeuralNetwork</a:t>
              </a:r>
              <a:endParaRPr lang="en-US" altLang="ko-KR" sz="1100" dirty="0">
                <a:solidFill>
                  <a:schemeClr val="tx1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tx1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brain</a:t>
              </a:r>
              <a:endParaRPr lang="ko-KR" altLang="en-US" sz="1100" dirty="0">
                <a:solidFill>
                  <a:schemeClr val="tx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sp>
          <p:nvSpPr>
            <p:cNvPr id="12" name="사각형: 잘린 한쪽 모서리 11">
              <a:extLst>
                <a:ext uri="{FF2B5EF4-FFF2-40B4-BE49-F238E27FC236}">
                  <a16:creationId xmlns:a16="http://schemas.microsoft.com/office/drawing/2014/main" id="{023DF352-87D9-9772-B885-C75BAA93E8D7}"/>
                </a:ext>
              </a:extLst>
            </p:cNvPr>
            <p:cNvSpPr/>
            <p:nvPr/>
          </p:nvSpPr>
          <p:spPr>
            <a:xfrm>
              <a:off x="5846380" y="4165164"/>
              <a:ext cx="814940" cy="1228445"/>
            </a:xfrm>
            <a:prstGeom prst="snip1Rect">
              <a:avLst>
                <a:gd name="adj" fmla="val 38485"/>
              </a:avLst>
            </a:prstGeom>
            <a:solidFill>
              <a:srgbClr val="7F7F7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C#</a:t>
              </a:r>
              <a:endParaRPr lang="ko-KR" altLang="en-US" sz="1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75D6AB-5125-6A86-9E5B-685DA9B97807}"/>
                </a:ext>
              </a:extLst>
            </p:cNvPr>
            <p:cNvSpPr txBox="1"/>
            <p:nvPr/>
          </p:nvSpPr>
          <p:spPr>
            <a:xfrm>
              <a:off x="5118730" y="5372670"/>
              <a:ext cx="2178919" cy="375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err="1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AgentBehaviour</a:t>
              </a:r>
              <a:endParaRPr lang="ko-KR" altLang="en-US" sz="1100" dirty="0"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B27A4627-1D75-BB9E-9D82-C3010D1B2D7D}"/>
                </a:ext>
              </a:extLst>
            </p:cNvPr>
            <p:cNvSpPr/>
            <p:nvPr/>
          </p:nvSpPr>
          <p:spPr>
            <a:xfrm>
              <a:off x="5795584" y="4114368"/>
              <a:ext cx="814940" cy="1228445"/>
            </a:xfrm>
            <a:prstGeom prst="snip1Rect">
              <a:avLst>
                <a:gd name="adj" fmla="val 38485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C#</a:t>
              </a:r>
              <a:endParaRPr lang="ko-KR" altLang="en-US" sz="1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EF28CF1-6751-9AC5-32BB-262AA22EB8B4}"/>
                </a:ext>
              </a:extLst>
            </p:cNvPr>
            <p:cNvSpPr/>
            <p:nvPr/>
          </p:nvSpPr>
          <p:spPr>
            <a:xfrm>
              <a:off x="7388970" y="4359258"/>
              <a:ext cx="2178919" cy="738664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dirty="0" err="1">
                  <a:solidFill>
                    <a:schemeClr val="bg1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NeuralNetwork</a:t>
              </a:r>
              <a:endParaRPr lang="en-US" altLang="ko-KR" sz="1100" dirty="0">
                <a:solidFill>
                  <a:schemeClr val="bg1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solidFill>
                    <a:schemeClr val="bg1"/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brain</a:t>
              </a:r>
              <a:endParaRPr lang="ko-KR" altLang="en-US" sz="1100" dirty="0">
                <a:solidFill>
                  <a:schemeClr val="bg1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E606CD5-A078-8189-57AD-23490C314AE0}"/>
                </a:ext>
              </a:extLst>
            </p:cNvPr>
            <p:cNvSpPr/>
            <p:nvPr/>
          </p:nvSpPr>
          <p:spPr>
            <a:xfrm>
              <a:off x="6035072" y="3561918"/>
              <a:ext cx="142875" cy="447675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1BC7626-C08C-084D-7CC4-0EE5CB64FFFA}"/>
                </a:ext>
              </a:extLst>
            </p:cNvPr>
            <p:cNvSpPr/>
            <p:nvPr/>
          </p:nvSpPr>
          <p:spPr>
            <a:xfrm flipH="1">
              <a:off x="6177946" y="3561918"/>
              <a:ext cx="2359025" cy="127001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FE677DD5-8AFD-8655-5D8B-76AF7B4ACF7E}"/>
                </a:ext>
              </a:extLst>
            </p:cNvPr>
            <p:cNvSpPr/>
            <p:nvPr/>
          </p:nvSpPr>
          <p:spPr>
            <a:xfrm>
              <a:off x="8364129" y="3688919"/>
              <a:ext cx="228600" cy="654257"/>
            </a:xfrm>
            <a:prstGeom prst="downArrow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1A92DC-3F1C-13B2-B18D-F942504DBC85}"/>
                </a:ext>
              </a:extLst>
            </p:cNvPr>
            <p:cNvSpPr txBox="1"/>
            <p:nvPr/>
          </p:nvSpPr>
          <p:spPr>
            <a:xfrm>
              <a:off x="8536971" y="3561918"/>
              <a:ext cx="2332195" cy="35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float[] </a:t>
              </a:r>
              <a:r>
                <a:rPr lang="en-US" altLang="ko-KR" sz="1000" dirty="0" err="1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inputVector</a:t>
              </a:r>
              <a:endParaRPr lang="ko-KR" altLang="en-US" sz="1000" dirty="0"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4763E1D-226B-502D-79D4-258E0AE86509}"/>
                </a:ext>
              </a:extLst>
            </p:cNvPr>
            <p:cNvGrpSpPr/>
            <p:nvPr/>
          </p:nvGrpSpPr>
          <p:grpSpPr>
            <a:xfrm rot="10800000">
              <a:off x="5979314" y="5216727"/>
              <a:ext cx="2557655" cy="838538"/>
              <a:chOff x="2164082" y="5749216"/>
              <a:chExt cx="2557655" cy="83853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66BE811-138A-8674-E3DE-49BB09D8ABB9}"/>
                  </a:ext>
                </a:extLst>
              </p:cNvPr>
              <p:cNvSpPr/>
              <p:nvPr/>
            </p:nvSpPr>
            <p:spPr>
              <a:xfrm>
                <a:off x="2164082" y="5749217"/>
                <a:ext cx="142875" cy="838537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278D632-B0EC-057A-A057-1D6B92D5F600}"/>
                  </a:ext>
                </a:extLst>
              </p:cNvPr>
              <p:cNvSpPr/>
              <p:nvPr/>
            </p:nvSpPr>
            <p:spPr>
              <a:xfrm flipH="1">
                <a:off x="2306954" y="5749216"/>
                <a:ext cx="2359025" cy="127001"/>
              </a:xfrm>
              <a:prstGeom prst="rect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화살표: 아래쪽 22">
                <a:extLst>
                  <a:ext uri="{FF2B5EF4-FFF2-40B4-BE49-F238E27FC236}">
                    <a16:creationId xmlns:a16="http://schemas.microsoft.com/office/drawing/2014/main" id="{4D50DFA8-155A-CB5F-5EE4-CE5FA5423AE5}"/>
                  </a:ext>
                </a:extLst>
              </p:cNvPr>
              <p:cNvSpPr/>
              <p:nvPr/>
            </p:nvSpPr>
            <p:spPr>
              <a:xfrm>
                <a:off x="4493137" y="5876218"/>
                <a:ext cx="228600" cy="228092"/>
              </a:xfrm>
              <a:prstGeom prst="downArrow">
                <a:avLst/>
              </a:prstGeom>
              <a:solidFill>
                <a:srgbClr val="1F4E7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25AE69-EDDC-7D02-0755-9658999C9C86}"/>
                </a:ext>
              </a:extLst>
            </p:cNvPr>
            <p:cNvSpPr txBox="1"/>
            <p:nvPr/>
          </p:nvSpPr>
          <p:spPr>
            <a:xfrm>
              <a:off x="8536969" y="5428995"/>
              <a:ext cx="2332195" cy="574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float[] </a:t>
              </a:r>
              <a:r>
                <a:rPr lang="en-US" altLang="ko-KR" sz="1000" dirty="0" err="1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outputVector</a:t>
              </a:r>
              <a:endParaRPr lang="ko-KR" altLang="en-US" sz="1000" dirty="0"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pic>
          <p:nvPicPr>
            <p:cNvPr id="25" name="Picture 2" descr="Clock - Free icons">
              <a:extLst>
                <a:ext uri="{FF2B5EF4-FFF2-40B4-BE49-F238E27FC236}">
                  <a16:creationId xmlns:a16="http://schemas.microsoft.com/office/drawing/2014/main" id="{D501F4CD-B9C0-CF06-F570-87A72B377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495" y="3739715"/>
              <a:ext cx="351449" cy="351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DC4F07-197E-A9C2-BC4A-402C892E7307}"/>
                </a:ext>
              </a:extLst>
            </p:cNvPr>
            <p:cNvSpPr txBox="1"/>
            <p:nvPr/>
          </p:nvSpPr>
          <p:spPr>
            <a:xfrm>
              <a:off x="6610524" y="3720141"/>
              <a:ext cx="1700213" cy="375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computeClock</a:t>
              </a:r>
              <a:endParaRPr lang="ko-KR" altLang="en-US" sz="1050" dirty="0">
                <a:latin typeface="Cascadia Mono SemiLight" panose="020B0609020000020004" pitchFamily="49" charset="0"/>
                <a:cs typeface="Cascadia Mono SemiLight" panose="020B06090200000200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717EBC-0D43-89AA-40DE-FCE23FF4AB53}"/>
                </a:ext>
              </a:extLst>
            </p:cNvPr>
            <p:cNvSpPr txBox="1"/>
            <p:nvPr/>
          </p:nvSpPr>
          <p:spPr>
            <a:xfrm>
              <a:off x="10778912" y="3531140"/>
              <a:ext cx="830614" cy="375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센서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E2F6FD-E205-DF93-01AB-91C55A3CB28E}"/>
                </a:ext>
              </a:extLst>
            </p:cNvPr>
            <p:cNvSpPr txBox="1"/>
            <p:nvPr/>
          </p:nvSpPr>
          <p:spPr>
            <a:xfrm>
              <a:off x="10778912" y="5369635"/>
              <a:ext cx="830614" cy="375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행동</a:t>
              </a:r>
            </a:p>
          </p:txBody>
        </p:sp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B9DE3366-7676-8505-0FCA-416544665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285397" y="4313253"/>
              <a:ext cx="1506306" cy="720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0166856-9435-9FD2-0673-E6C9623FF4C7}"/>
              </a:ext>
            </a:extLst>
          </p:cNvPr>
          <p:cNvSpPr txBox="1"/>
          <p:nvPr/>
        </p:nvSpPr>
        <p:spPr>
          <a:xfrm>
            <a:off x="1040984" y="5121886"/>
            <a:ext cx="27353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 Slab Black" pitchFamily="2" charset="0"/>
                <a:ea typeface="Roboto Slab Black" pitchFamily="2" charset="0"/>
                <a:cs typeface="+mn-cs"/>
              </a:rPr>
              <a:t>2023-1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41DF7F-48A1-ED02-A0B7-015DA457C0F9}"/>
              </a:ext>
            </a:extLst>
          </p:cNvPr>
          <p:cNvSpPr/>
          <p:nvPr/>
        </p:nvSpPr>
        <p:spPr>
          <a:xfrm>
            <a:off x="848145" y="4495474"/>
            <a:ext cx="3087242" cy="1938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Roboto Slab Black" pitchFamily="2" charset="0"/>
                <a:ea typeface="Roboto Slab Black" pitchFamily="2" charset="0"/>
              </a:rPr>
              <a:t>2023-1</a:t>
            </a:r>
          </a:p>
        </p:txBody>
      </p:sp>
    </p:spTree>
    <p:extLst>
      <p:ext uri="{BB962C8B-B14F-4D97-AF65-F5344CB8AC3E}">
        <p14:creationId xmlns:p14="http://schemas.microsoft.com/office/powerpoint/2010/main" val="394090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3AAD154-7F43-A9F3-A1B8-D874F503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[ 2023-2 ] Progress Update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0A4AD-8ED3-38FA-8B33-E8C186D20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dirty="0"/>
              <a:t>Player Animation</a:t>
            </a:r>
          </a:p>
          <a:p>
            <a:r>
              <a:rPr lang="en-GB" altLang="ko-KR" dirty="0"/>
              <a:t>Enemy</a:t>
            </a:r>
            <a:r>
              <a:rPr lang="ko-KR" altLang="en-US" dirty="0"/>
              <a:t> </a:t>
            </a:r>
            <a:r>
              <a:rPr lang="en-GB" altLang="ko-KR" dirty="0"/>
              <a:t>Behaviour</a:t>
            </a:r>
            <a:r>
              <a:rPr lang="ko-KR" altLang="en-US" dirty="0"/>
              <a:t> </a:t>
            </a:r>
            <a:r>
              <a:rPr lang="en-GB" altLang="ko-KR" dirty="0"/>
              <a:t>AI</a:t>
            </a:r>
          </a:p>
          <a:p>
            <a:r>
              <a:rPr lang="en-GB" dirty="0"/>
              <a:t>Wing System</a:t>
            </a:r>
          </a:p>
          <a:p>
            <a:r>
              <a:rPr lang="en-GB" dirty="0"/>
              <a:t>SFX</a:t>
            </a:r>
          </a:p>
          <a:p>
            <a:r>
              <a:rPr lang="en-GB" dirty="0"/>
              <a:t>UI + Skill Canvas</a:t>
            </a:r>
          </a:p>
          <a:p>
            <a:r>
              <a:rPr lang="en-GB" dirty="0"/>
              <a:t>Background + Environmental Elements</a:t>
            </a:r>
          </a:p>
          <a:p>
            <a:r>
              <a:rPr lang="en-GB" dirty="0"/>
              <a:t>Etc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→ Functioning Prototype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253F78-48FF-AEF0-5512-D388EBB6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78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9A843-01D2-6159-FD39-7A8735F55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8433E2-6CDA-CBA7-F586-8C3E4A79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58397-D91C-AF7E-9EFA-608A97F0D9FD}"/>
              </a:ext>
            </a:extLst>
          </p:cNvPr>
          <p:cNvSpPr txBox="1"/>
          <p:nvPr/>
        </p:nvSpPr>
        <p:spPr>
          <a:xfrm>
            <a:off x="626533" y="643466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latin typeface="Roboto Slab Black" pitchFamily="2" charset="0"/>
                <a:ea typeface="Roboto Slab Black" pitchFamily="2" charset="0"/>
              </a:rPr>
              <a:t>2.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0A526-B704-4C8A-7056-37B821D13B8A}"/>
              </a:ext>
            </a:extLst>
          </p:cNvPr>
          <p:cNvSpPr txBox="1"/>
          <p:nvPr/>
        </p:nvSpPr>
        <p:spPr>
          <a:xfrm>
            <a:off x="2607733" y="1243629"/>
            <a:ext cx="5147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Roboto Slab Light" pitchFamily="2" charset="0"/>
                <a:ea typeface="Roboto Slab Light" pitchFamily="2" charset="0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331910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69B6FD2-B638-7401-0056-249DA859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827FF1-4F09-596E-5F66-8F910F2BB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8AA33F-91ED-C3DA-3A82-6E50CDD9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7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78CFF4A-550B-B748-09DD-14D44AF4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System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861F9-2EDF-0508-0AE1-5ED82362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WASD + F (Dash)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C5C44F-9706-1D69-BDFC-5F062F65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t>8</a:t>
            </a:fld>
            <a:endParaRPr lang="en-GB"/>
          </a:p>
        </p:txBody>
      </p:sp>
      <p:pic>
        <p:nvPicPr>
          <p:cNvPr id="6" name="2024-02-22 20-23-37">
            <a:hlinkClick r:id="" action="ppaction://media"/>
            <a:extLst>
              <a:ext uri="{FF2B5EF4-FFF2-40B4-BE49-F238E27FC236}">
                <a16:creationId xmlns:a16="http://schemas.microsoft.com/office/drawing/2014/main" id="{D4B2101C-B09A-D5C5-9E80-1F072ADC5BD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8154" y="2592586"/>
            <a:ext cx="7015691" cy="39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D9DF4-D69D-BF21-9358-BC181D79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Wings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0A206E-9171-73D4-1A62-652534CA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5A44-F61E-40BA-8A31-E752D11FBB6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28A0317-5A28-6CD8-5F51-B6465589D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Right + Left Mouse Button: </a:t>
            </a:r>
            <a:r>
              <a:rPr lang="ko-KR" altLang="en-US" dirty="0"/>
              <a:t>각 날개 조종 </a:t>
            </a:r>
            <a:r>
              <a:rPr lang="en-GB" dirty="0"/>
              <a:t>→ </a:t>
            </a:r>
            <a:r>
              <a:rPr lang="ko-KR" altLang="en-US" dirty="0"/>
              <a:t>범위 내 물체와 상호작용 </a:t>
            </a:r>
            <a:r>
              <a:rPr lang="en-GB" altLang="ko-KR" dirty="0"/>
              <a:t>+ </a:t>
            </a:r>
            <a:r>
              <a:rPr lang="ko-KR" altLang="en-US" dirty="0"/>
              <a:t>공격 </a:t>
            </a:r>
            <a:endParaRPr lang="en-GB" dirty="0"/>
          </a:p>
        </p:txBody>
      </p:sp>
      <p:pic>
        <p:nvPicPr>
          <p:cNvPr id="8" name="2024-02-22 20-27-49">
            <a:hlinkClick r:id="" action="ppaction://media"/>
            <a:extLst>
              <a:ext uri="{FF2B5EF4-FFF2-40B4-BE49-F238E27FC236}">
                <a16:creationId xmlns:a16="http://schemas.microsoft.com/office/drawing/2014/main" id="{C9E3147E-F149-7993-938A-78EE458A42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03" end="44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4281" y="2452285"/>
            <a:ext cx="7183437" cy="40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447</Words>
  <Application>Microsoft Office PowerPoint</Application>
  <PresentationFormat>와이드스크린</PresentationFormat>
  <Paragraphs>140</Paragraphs>
  <Slides>21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8" baseType="lpstr">
      <vt:lpstr>Noto Sans KR</vt:lpstr>
      <vt:lpstr>Noto Sans KR Black</vt:lpstr>
      <vt:lpstr>Noto Sans KR ExtraLight</vt:lpstr>
      <vt:lpstr>Noto Sans KR Light</vt:lpstr>
      <vt:lpstr>Noto Sans KR Medium</vt:lpstr>
      <vt:lpstr>Noto Sans KR SemiBold</vt:lpstr>
      <vt:lpstr>에스코어 드림 3 Light</vt:lpstr>
      <vt:lpstr>에스코어 드림 6 Bold</vt:lpstr>
      <vt:lpstr>Aptos</vt:lpstr>
      <vt:lpstr>Aptos Display</vt:lpstr>
      <vt:lpstr>Arial</vt:lpstr>
      <vt:lpstr>Cambria Math</vt:lpstr>
      <vt:lpstr>Cascadia Mono SemiLight</vt:lpstr>
      <vt:lpstr>Roboto Slab Black</vt:lpstr>
      <vt:lpstr>Roboto Slab Light</vt:lpstr>
      <vt:lpstr>Wingdings</vt:lpstr>
      <vt:lpstr>Office 테마</vt:lpstr>
      <vt:lpstr>Unity Game Dev</vt:lpstr>
      <vt:lpstr>PowerPoint 프레젠테이션</vt:lpstr>
      <vt:lpstr>PowerPoint 프레젠테이션</vt:lpstr>
      <vt:lpstr>PowerPoint 프레젠테이션</vt:lpstr>
      <vt:lpstr>[ 2023-2 ] Progress Update</vt:lpstr>
      <vt:lpstr>PowerPoint 프레젠테이션</vt:lpstr>
      <vt:lpstr>Concept</vt:lpstr>
      <vt:lpstr>Movement System</vt:lpstr>
      <vt:lpstr>Wings</vt:lpstr>
      <vt:lpstr>Skill System</vt:lpstr>
      <vt:lpstr>Skill System</vt:lpstr>
      <vt:lpstr>PowerPoint 프레젠테이션</vt:lpstr>
      <vt:lpstr>Pathfinding</vt:lpstr>
      <vt:lpstr>PowerPoint 프레젠테이션</vt:lpstr>
      <vt:lpstr>PowerPoint 프레젠테이션</vt:lpstr>
      <vt:lpstr>Mimic Movement</vt:lpstr>
      <vt:lpstr>AI: State Machines</vt:lpstr>
      <vt:lpstr>AI: State Machines</vt:lpstr>
      <vt:lpstr>PowerPoint 프레젠테이션</vt:lpstr>
      <vt:lpstr>Graphics</vt:lpstr>
      <vt:lpstr>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Game Dev</dc:title>
  <dc:creator>Hanbie Ryu</dc:creator>
  <cp:lastModifiedBy>Hanbie Ryu</cp:lastModifiedBy>
  <cp:revision>101</cp:revision>
  <dcterms:created xsi:type="dcterms:W3CDTF">2024-02-20T13:08:55Z</dcterms:created>
  <dcterms:modified xsi:type="dcterms:W3CDTF">2024-02-24T02:16:04Z</dcterms:modified>
</cp:coreProperties>
</file>